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69" r:id="rId5"/>
    <p:sldId id="270" r:id="rId6"/>
    <p:sldId id="290" r:id="rId7"/>
    <p:sldId id="291" r:id="rId8"/>
    <p:sldId id="292" r:id="rId9"/>
    <p:sldId id="293" r:id="rId10"/>
    <p:sldId id="302" r:id="rId11"/>
    <p:sldId id="303" r:id="rId12"/>
    <p:sldId id="30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FD1B0E-4D05-44FD-8A1B-CB1C3A0D5AE3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5C32B-18D8-435A-BA82-034B4B4687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754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933893-0C84-4F57-B48A-5BA024B4CD4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903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933893-0C84-4F57-B48A-5BA024B4CD4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4059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933893-0C84-4F57-B48A-5BA024B4CD48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62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7000">
              <a:srgbClr val="CCCCFF">
                <a:alpha val="30000"/>
              </a:srgbClr>
            </a:gs>
            <a:gs pos="95000">
              <a:srgbClr val="CCCCFF">
                <a:alpha val="30000"/>
              </a:srgbClr>
            </a:gs>
            <a:gs pos="100000">
              <a:schemeClr val="tx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3" Type="http://schemas.openxmlformats.org/officeDocument/2006/relationships/image" Target="../media/image72.png"/><Relationship Id="rId7" Type="http://schemas.openxmlformats.org/officeDocument/2006/relationships/image" Target="../media/image62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5.png"/><Relationship Id="rId5" Type="http://schemas.openxmlformats.org/officeDocument/2006/relationships/image" Target="../media/image74.png"/><Relationship Id="rId4" Type="http://schemas.openxmlformats.org/officeDocument/2006/relationships/image" Target="../media/image73.png"/><Relationship Id="rId9" Type="http://schemas.openxmlformats.org/officeDocument/2006/relationships/image" Target="../media/image7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3" Type="http://schemas.openxmlformats.org/officeDocument/2006/relationships/image" Target="../media/image770.png"/><Relationship Id="rId7" Type="http://schemas.openxmlformats.org/officeDocument/2006/relationships/image" Target="../media/image62.png"/><Relationship Id="rId2" Type="http://schemas.openxmlformats.org/officeDocument/2006/relationships/image" Target="../media/image7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0.png"/><Relationship Id="rId11" Type="http://schemas.openxmlformats.org/officeDocument/2006/relationships/image" Target="../media/image84.png"/><Relationship Id="rId5" Type="http://schemas.openxmlformats.org/officeDocument/2006/relationships/image" Target="../media/image79.png"/><Relationship Id="rId10" Type="http://schemas.openxmlformats.org/officeDocument/2006/relationships/image" Target="../media/image83.png"/><Relationship Id="rId4" Type="http://schemas.openxmlformats.org/officeDocument/2006/relationships/image" Target="../media/image78.png"/><Relationship Id="rId9" Type="http://schemas.openxmlformats.org/officeDocument/2006/relationships/image" Target="../media/image8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13" Type="http://schemas.openxmlformats.org/officeDocument/2006/relationships/image" Target="../media/image91.png"/><Relationship Id="rId3" Type="http://schemas.openxmlformats.org/officeDocument/2006/relationships/image" Target="../media/image770.png"/><Relationship Id="rId7" Type="http://schemas.openxmlformats.org/officeDocument/2006/relationships/image" Target="../media/image84.png"/><Relationship Id="rId12" Type="http://schemas.openxmlformats.org/officeDocument/2006/relationships/image" Target="../media/image90.png"/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11" Type="http://schemas.openxmlformats.org/officeDocument/2006/relationships/image" Target="../media/image89.png"/><Relationship Id="rId5" Type="http://schemas.openxmlformats.org/officeDocument/2006/relationships/image" Target="../media/image79.png"/><Relationship Id="rId15" Type="http://schemas.openxmlformats.org/officeDocument/2006/relationships/image" Target="../media/image93.png"/><Relationship Id="rId10" Type="http://schemas.openxmlformats.org/officeDocument/2006/relationships/image" Target="../media/image88.png"/><Relationship Id="rId4" Type="http://schemas.openxmlformats.org/officeDocument/2006/relationships/image" Target="../media/image78.png"/><Relationship Id="rId9" Type="http://schemas.openxmlformats.org/officeDocument/2006/relationships/image" Target="../media/image87.png"/><Relationship Id="rId14" Type="http://schemas.openxmlformats.org/officeDocument/2006/relationships/image" Target="../media/image9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5.png"/><Relationship Id="rId3" Type="http://schemas.openxmlformats.org/officeDocument/2006/relationships/image" Target="../media/image87.png"/><Relationship Id="rId7" Type="http://schemas.openxmlformats.org/officeDocument/2006/relationships/image" Target="../media/image62.pn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9.png"/><Relationship Id="rId11" Type="http://schemas.openxmlformats.org/officeDocument/2006/relationships/image" Target="../media/image98.png"/><Relationship Id="rId5" Type="http://schemas.openxmlformats.org/officeDocument/2006/relationships/image" Target="../media/image94.png"/><Relationship Id="rId10" Type="http://schemas.openxmlformats.org/officeDocument/2006/relationships/image" Target="../media/image97.png"/><Relationship Id="rId4" Type="http://schemas.openxmlformats.org/officeDocument/2006/relationships/image" Target="../media/image88.png"/><Relationship Id="rId9" Type="http://schemas.openxmlformats.org/officeDocument/2006/relationships/image" Target="../media/image9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png"/><Relationship Id="rId3" Type="http://schemas.openxmlformats.org/officeDocument/2006/relationships/image" Target="../media/image87.png"/><Relationship Id="rId7" Type="http://schemas.openxmlformats.org/officeDocument/2006/relationships/image" Target="../media/image62.pn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9.png"/><Relationship Id="rId11" Type="http://schemas.openxmlformats.org/officeDocument/2006/relationships/image" Target="../media/image101.png"/><Relationship Id="rId5" Type="http://schemas.openxmlformats.org/officeDocument/2006/relationships/image" Target="../media/image94.png"/><Relationship Id="rId10" Type="http://schemas.openxmlformats.org/officeDocument/2006/relationships/image" Target="../media/image100.png"/><Relationship Id="rId4" Type="http://schemas.openxmlformats.org/officeDocument/2006/relationships/image" Target="../media/image88.png"/><Relationship Id="rId9" Type="http://schemas.openxmlformats.org/officeDocument/2006/relationships/image" Target="../media/image9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5" Type="http://schemas.openxmlformats.org/officeDocument/2006/relationships/image" Target="../media/image300.png"/><Relationship Id="rId4" Type="http://schemas.openxmlformats.org/officeDocument/2006/relationships/image" Target="../media/image29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0.png"/><Relationship Id="rId3" Type="http://schemas.openxmlformats.org/officeDocument/2006/relationships/image" Target="../media/image300.png"/><Relationship Id="rId7" Type="http://schemas.openxmlformats.org/officeDocument/2006/relationships/image" Target="../media/image34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0.png"/><Relationship Id="rId5" Type="http://schemas.openxmlformats.org/officeDocument/2006/relationships/image" Target="../media/image320.png"/><Relationship Id="rId4" Type="http://schemas.openxmlformats.org/officeDocument/2006/relationships/image" Target="../media/image310.png"/><Relationship Id="rId9" Type="http://schemas.openxmlformats.org/officeDocument/2006/relationships/image" Target="../media/image6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0.png"/><Relationship Id="rId13" Type="http://schemas.openxmlformats.org/officeDocument/2006/relationships/image" Target="../media/image440.png"/><Relationship Id="rId3" Type="http://schemas.openxmlformats.org/officeDocument/2006/relationships/image" Target="../media/image300.png"/><Relationship Id="rId7" Type="http://schemas.openxmlformats.org/officeDocument/2006/relationships/image" Target="../media/image380.png"/><Relationship Id="rId12" Type="http://schemas.openxmlformats.org/officeDocument/2006/relationships/image" Target="../media/image43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0.png"/><Relationship Id="rId11" Type="http://schemas.openxmlformats.org/officeDocument/2006/relationships/image" Target="../media/image420.png"/><Relationship Id="rId5" Type="http://schemas.openxmlformats.org/officeDocument/2006/relationships/image" Target="../media/image360.png"/><Relationship Id="rId15" Type="http://schemas.openxmlformats.org/officeDocument/2006/relationships/image" Target="../media/image62.png"/><Relationship Id="rId10" Type="http://schemas.openxmlformats.org/officeDocument/2006/relationships/image" Target="../media/image410.png"/><Relationship Id="rId4" Type="http://schemas.openxmlformats.org/officeDocument/2006/relationships/image" Target="../media/image350.png"/><Relationship Id="rId9" Type="http://schemas.openxmlformats.org/officeDocument/2006/relationships/image" Target="../media/image400.png"/><Relationship Id="rId14" Type="http://schemas.openxmlformats.org/officeDocument/2006/relationships/image" Target="../media/image4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B0D2011-25FA-4F40-A1ED-AAF7E2C78E7D}"/>
              </a:ext>
            </a:extLst>
          </p:cNvPr>
          <p:cNvSpPr/>
          <p:nvPr/>
        </p:nvSpPr>
        <p:spPr>
          <a:xfrm>
            <a:off x="1652308" y="2199643"/>
            <a:ext cx="6000682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GSSoeiKakupoptai" panose="040B0A00000000000000" pitchFamily="82" charset="-128"/>
                <a:ea typeface="HGSSoeiKakupoptai" panose="040B0A00000000000000" pitchFamily="82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accent3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HGSSoeiKakupoptai" panose="040B0A00000000000000" pitchFamily="82" charset="-128"/>
                <a:ea typeface="HGSSoeiKakupoptai" panose="040B0A00000000000000" pitchFamily="82" charset="-128"/>
                <a:cs typeface="Segoe UI Black" panose="020B0A02040204020203" pitchFamily="34" charset="0"/>
              </a:rPr>
              <a:t>Exercise 11E</a:t>
            </a:r>
            <a:endParaRPr lang="ja-JP" altLang="en-US" sz="6600" b="1" dirty="0">
              <a:ln w="38100">
                <a:solidFill>
                  <a:schemeClr val="accent3">
                    <a:lumMod val="75000"/>
                  </a:schemeClr>
                </a:solidFill>
                <a:prstDash val="solid"/>
              </a:ln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HGSSoeiKakupoptai" panose="040B0A00000000000000" pitchFamily="82" charset="-128"/>
              <a:ea typeface="HGSSoeiKakupoptai" panose="040B0A00000000000000" pitchFamily="82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759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use vectors to solve geometric problems and to find the position vector of a point that divides a line segment in a given ratio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In the diagram the points A and B have position vectors </a:t>
            </a:r>
            <a:r>
              <a:rPr lang="en-US" sz="1600" b="1" dirty="0">
                <a:latin typeface="Comic Sans MS" panose="030F0702030302020204" pitchFamily="66" charset="0"/>
              </a:rPr>
              <a:t>a</a:t>
            </a:r>
            <a:r>
              <a:rPr lang="en-US" sz="1600" dirty="0">
                <a:latin typeface="Comic Sans MS" panose="030F0702030302020204" pitchFamily="66" charset="0"/>
              </a:rPr>
              <a:t> and </a:t>
            </a:r>
            <a:r>
              <a:rPr lang="en-US" sz="1600" b="1" dirty="0">
                <a:latin typeface="Comic Sans MS" panose="030F0702030302020204" pitchFamily="66" charset="0"/>
              </a:rPr>
              <a:t>b</a:t>
            </a:r>
            <a:r>
              <a:rPr lang="en-US" sz="1600" dirty="0">
                <a:latin typeface="Comic Sans MS" panose="030F0702030302020204" pitchFamily="66" charset="0"/>
              </a:rPr>
              <a:t> respectively. The point P divides line AB in the ratio 1:2. Find the position vector of P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Fill in all the information on the diagram (including vector AB)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Also indicate the ratio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11E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720046" y="1489165"/>
            <a:ext cx="670560" cy="1306286"/>
          </a:xfrm>
          <a:prstGeom prst="line">
            <a:avLst/>
          </a:prstGeom>
          <a:ln w="2540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5399315" y="1994263"/>
            <a:ext cx="2473234" cy="801188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4720046" y="1497875"/>
            <a:ext cx="3161212" cy="48767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484915" y="1245325"/>
            <a:ext cx="3135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68195" y="1746068"/>
            <a:ext cx="3135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90308" y="2760617"/>
            <a:ext cx="3135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O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5408023" y="1680754"/>
            <a:ext cx="496389" cy="1105989"/>
          </a:xfrm>
          <a:prstGeom prst="line">
            <a:avLst/>
          </a:prstGeom>
          <a:ln w="25400"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763589" y="2046514"/>
            <a:ext cx="3135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27074" y="2373085"/>
            <a:ext cx="3135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99910" y="1384663"/>
            <a:ext cx="3135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P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212081" y="1284514"/>
            <a:ext cx="3135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757852" y="1541416"/>
            <a:ext cx="3135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2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873931" y="1110342"/>
            <a:ext cx="744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mic Sans MS" panose="030F0702030302020204" pitchFamily="66" charset="0"/>
              </a:rPr>
              <a:t>b - 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9601" y="3596639"/>
                <a:ext cx="1531573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𝑂𝑃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𝑂𝐴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𝐴𝑃</m:t>
                          </m:r>
                        </m:e>
                      </m:ac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1" y="3596639"/>
                <a:ext cx="1531573" cy="312458"/>
              </a:xfrm>
              <a:prstGeom prst="rect">
                <a:avLst/>
              </a:prstGeom>
              <a:blipFill>
                <a:blip r:embed="rId2"/>
                <a:stretch>
                  <a:fillRect l="-3187" r="-3187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397830" y="4698273"/>
                <a:ext cx="1992597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𝑂𝑃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7830" y="4698273"/>
                <a:ext cx="1992597" cy="5203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402184" y="5442856"/>
                <a:ext cx="196771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𝑂𝑃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2184" y="5442856"/>
                <a:ext cx="1967718" cy="5203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258492" y="6178730"/>
                <a:ext cx="1828799" cy="5203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𝑂𝑃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8492" y="6178730"/>
                <a:ext cx="1828799" cy="5203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31"/>
          <p:cNvSpPr/>
          <p:nvPr/>
        </p:nvSpPr>
        <p:spPr>
          <a:xfrm>
            <a:off x="6228807" y="3753394"/>
            <a:ext cx="320040" cy="566057"/>
          </a:xfrm>
          <a:prstGeom prst="arc">
            <a:avLst>
              <a:gd name="adj1" fmla="val 16200000"/>
              <a:gd name="adj2" fmla="val 547638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4075612" y="3004457"/>
            <a:ext cx="4652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 good start is to write the vector we want in terms of others, and then work each of those out…</a:t>
            </a:r>
          </a:p>
        </p:txBody>
      </p:sp>
      <p:sp>
        <p:nvSpPr>
          <p:cNvPr id="34" name="Arc 33"/>
          <p:cNvSpPr/>
          <p:nvPr/>
        </p:nvSpPr>
        <p:spPr>
          <a:xfrm>
            <a:off x="6337664" y="5116286"/>
            <a:ext cx="320040" cy="566057"/>
          </a:xfrm>
          <a:prstGeom prst="arc">
            <a:avLst>
              <a:gd name="adj1" fmla="val 16200000"/>
              <a:gd name="adj2" fmla="val 547638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6246224" y="5826035"/>
            <a:ext cx="320040" cy="566057"/>
          </a:xfrm>
          <a:prstGeom prst="arc">
            <a:avLst>
              <a:gd name="adj1" fmla="val 16200000"/>
              <a:gd name="adj2" fmla="val 547638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466116" y="3740330"/>
                <a:ext cx="1815736" cy="5622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Using the ratio,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𝐴𝑃</m:t>
                        </m:r>
                      </m:e>
                    </m:acc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must be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acc>
                      <m:accPr>
                        <m:chr m:val="⃗"/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6116" y="3740330"/>
                <a:ext cx="1815736" cy="562270"/>
              </a:xfrm>
              <a:prstGeom prst="rect">
                <a:avLst/>
              </a:prstGeom>
              <a:blipFill>
                <a:blip r:embed="rId6"/>
                <a:stretch>
                  <a:fillRect b="-10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6614161" y="5251267"/>
            <a:ext cx="11713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409510" y="5969725"/>
            <a:ext cx="11713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94766" y="77364"/>
                <a:ext cx="1551963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𝑂𝐴</m:t>
                          </m:r>
                        </m:e>
                      </m:ac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66" y="77364"/>
                <a:ext cx="1551963" cy="312458"/>
              </a:xfrm>
              <a:prstGeom prst="rect">
                <a:avLst/>
              </a:prstGeom>
              <a:blipFill>
                <a:blip r:embed="rId7"/>
                <a:stretch>
                  <a:fillRect l="-3543" r="-3543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415246" y="4097382"/>
                <a:ext cx="1708481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𝑂𝑃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𝑂𝐴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5246" y="4097382"/>
                <a:ext cx="1708481" cy="5203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Arc 40"/>
          <p:cNvSpPr/>
          <p:nvPr/>
        </p:nvSpPr>
        <p:spPr>
          <a:xfrm>
            <a:off x="6337664" y="4376056"/>
            <a:ext cx="320040" cy="566057"/>
          </a:xfrm>
          <a:prstGeom prst="arc">
            <a:avLst>
              <a:gd name="adj1" fmla="val 16200000"/>
              <a:gd name="adj2" fmla="val 547638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614162" y="4497975"/>
                <a:ext cx="1232261" cy="3353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Replace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4162" y="4497975"/>
                <a:ext cx="1232261" cy="335348"/>
              </a:xfrm>
              <a:prstGeom prst="rect">
                <a:avLst/>
              </a:prstGeom>
              <a:blipFill>
                <a:blip r:embed="rId9"/>
                <a:stretch>
                  <a:fillRect b="-163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1432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 animBg="1"/>
      <p:bldP spid="33" grpId="0"/>
      <p:bldP spid="34" grpId="0" animBg="1"/>
      <p:bldP spid="35" grpId="0" animBg="1"/>
      <p:bldP spid="36" grpId="0"/>
      <p:bldP spid="37" grpId="0"/>
      <p:bldP spid="38" grpId="0"/>
      <p:bldP spid="40" grpId="0"/>
      <p:bldP spid="41" grpId="0" animBg="1"/>
      <p:bldP spid="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vectors to solve geometric problems and to find the position vector of a point that divides a line segment in a given ratio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In triangle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𝐴𝐵𝐶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1600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Find the size of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𝐵𝐴𝐶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in degrees.</a:t>
                </a:r>
                <a:br>
                  <a:rPr lang="en-GB" sz="1600" dirty="0">
                    <a:latin typeface="Comic Sans MS" panose="030F0702030302020204" pitchFamily="66" charset="0"/>
                  </a:rPr>
                </a:br>
                <a:endParaRPr lang="en-GB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Start with a rough sketch…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There are a number of ways you could approach this, using combinations of Pythagoras theorem and trigonometrical rules…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1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11E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 flipV="1">
            <a:off x="5449389" y="1641566"/>
            <a:ext cx="1961605" cy="88392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5453744" y="1654629"/>
            <a:ext cx="903513" cy="20900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6357257" y="2525486"/>
            <a:ext cx="1062446" cy="121049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233851" y="1375955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06640" y="2381795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39543" y="3762104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C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230984" y="1702528"/>
                <a:ext cx="9042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0984" y="1702528"/>
                <a:ext cx="904222" cy="338554"/>
              </a:xfrm>
              <a:prstGeom prst="rect">
                <a:avLst/>
              </a:prstGeom>
              <a:blipFill>
                <a:blip r:embed="rId3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103223" y="2621282"/>
                <a:ext cx="79040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3223" y="2621282"/>
                <a:ext cx="790408" cy="338554"/>
              </a:xfrm>
              <a:prstGeom prst="rect">
                <a:avLst/>
              </a:prstGeom>
              <a:blipFill>
                <a:blip r:embed="rId4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18"/>
          <p:cNvSpPr/>
          <p:nvPr/>
        </p:nvSpPr>
        <p:spPr>
          <a:xfrm>
            <a:off x="4859383" y="1062446"/>
            <a:ext cx="914400" cy="914400"/>
          </a:xfrm>
          <a:prstGeom prst="arc">
            <a:avLst>
              <a:gd name="adj1" fmla="val 1836685"/>
              <a:gd name="adj2" fmla="val 354257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638799" y="1811383"/>
                <a:ext cx="16793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799" y="1811383"/>
                <a:ext cx="167931" cy="246221"/>
              </a:xfrm>
              <a:prstGeom prst="rect">
                <a:avLst/>
              </a:prstGeom>
              <a:blipFill>
                <a:blip r:embed="rId5"/>
                <a:stretch>
                  <a:fillRect l="-28571" r="-25000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772297" y="4188823"/>
                <a:ext cx="3619452" cy="3701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We can use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acc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to find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acc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2297" y="4188823"/>
                <a:ext cx="3619452" cy="370101"/>
              </a:xfrm>
              <a:prstGeom prst="rect">
                <a:avLst/>
              </a:prstGeom>
              <a:blipFill>
                <a:blip r:embed="rId6"/>
                <a:stretch>
                  <a:fillRect l="-1010" b="-213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94766" y="77364"/>
                <a:ext cx="1551963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𝑂𝐴</m:t>
                          </m:r>
                        </m:e>
                      </m:ac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66" y="77364"/>
                <a:ext cx="1551963" cy="312458"/>
              </a:xfrm>
              <a:prstGeom prst="rect">
                <a:avLst/>
              </a:prstGeom>
              <a:blipFill>
                <a:blip r:embed="rId7"/>
                <a:stretch>
                  <a:fillRect l="-3543" r="-3543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401154" y="4801763"/>
                <a:ext cx="1528495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𝐵𝐶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1154" y="4801763"/>
                <a:ext cx="1528495" cy="312458"/>
              </a:xfrm>
              <a:prstGeom prst="rect">
                <a:avLst/>
              </a:prstGeom>
              <a:blipFill>
                <a:blip r:embed="rId8"/>
                <a:stretch>
                  <a:fillRect l="-3586" r="-2789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396799" y="5276380"/>
                <a:ext cx="2587888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𝐵𝐶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)−(3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6799" y="5276380"/>
                <a:ext cx="2587888" cy="312458"/>
              </a:xfrm>
              <a:prstGeom prst="rect">
                <a:avLst/>
              </a:prstGeom>
              <a:blipFill>
                <a:blip r:embed="rId9"/>
                <a:stretch>
                  <a:fillRect l="-1882" r="-3059" b="-31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401153" y="5768414"/>
                <a:ext cx="1528239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𝐵𝐶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1153" y="5768414"/>
                <a:ext cx="1528239" cy="312458"/>
              </a:xfrm>
              <a:prstGeom prst="rect">
                <a:avLst/>
              </a:prstGeom>
              <a:blipFill>
                <a:blip r:embed="rId10"/>
                <a:stretch>
                  <a:fillRect l="-3586" r="-4781" b="-28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25"/>
          <p:cNvSpPr/>
          <p:nvPr/>
        </p:nvSpPr>
        <p:spPr>
          <a:xfrm>
            <a:off x="6820988" y="5050971"/>
            <a:ext cx="363583" cy="418011"/>
          </a:xfrm>
          <a:prstGeom prst="arc">
            <a:avLst>
              <a:gd name="adj1" fmla="val 16200000"/>
              <a:gd name="adj2" fmla="val 547638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7104017" y="5085806"/>
            <a:ext cx="13171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28" name="Arc 27"/>
          <p:cNvSpPr/>
          <p:nvPr/>
        </p:nvSpPr>
        <p:spPr>
          <a:xfrm>
            <a:off x="6816634" y="5525589"/>
            <a:ext cx="363583" cy="418011"/>
          </a:xfrm>
          <a:prstGeom prst="arc">
            <a:avLst>
              <a:gd name="adj1" fmla="val 16200000"/>
              <a:gd name="adj2" fmla="val 547638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7134496" y="5586549"/>
            <a:ext cx="8860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770916" y="3113317"/>
                <a:ext cx="10677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0916" y="3113317"/>
                <a:ext cx="1067728" cy="338554"/>
              </a:xfrm>
              <a:prstGeom prst="rect">
                <a:avLst/>
              </a:prstGeom>
              <a:blipFill>
                <a:blip r:embed="rId11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6720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9" grpId="0" animBg="1"/>
      <p:bldP spid="20" grpId="0"/>
      <p:bldP spid="21" grpId="0"/>
      <p:bldP spid="23" grpId="0"/>
      <p:bldP spid="24" grpId="0"/>
      <p:bldP spid="25" grpId="0"/>
      <p:bldP spid="26" grpId="0" animBg="1"/>
      <p:bldP spid="27" grpId="0"/>
      <p:bldP spid="28" grpId="0" animBg="1"/>
      <p:bldP spid="29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vectors to solve geometric problems and to find the position vector of a point that divides a line segment in a given ratio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In triangle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𝐴𝐵𝐶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1600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Find the size of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𝐵𝐴𝐶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in degrees.</a:t>
                </a:r>
                <a:br>
                  <a:rPr lang="en-GB" sz="1600" dirty="0">
                    <a:latin typeface="Comic Sans MS" panose="030F0702030302020204" pitchFamily="66" charset="0"/>
                  </a:rPr>
                </a:b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We can find the magnitude of each side by using Pythagoras’ Theorem on each vector…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Now we can use the cosine rule to find the angle…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336" t="-766" r="-21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11E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 flipV="1">
            <a:off x="5449389" y="1641566"/>
            <a:ext cx="1961605" cy="88392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5453744" y="1654629"/>
            <a:ext cx="903513" cy="20900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6357257" y="2525486"/>
            <a:ext cx="1062446" cy="121049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233851" y="1375955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06640" y="2381795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39543" y="3762104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C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230984" y="1702528"/>
                <a:ext cx="9042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0984" y="1702528"/>
                <a:ext cx="904222" cy="338554"/>
              </a:xfrm>
              <a:prstGeom prst="rect">
                <a:avLst/>
              </a:prstGeom>
              <a:blipFill>
                <a:blip r:embed="rId3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103223" y="2621282"/>
                <a:ext cx="79040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3223" y="2621282"/>
                <a:ext cx="790408" cy="338554"/>
              </a:xfrm>
              <a:prstGeom prst="rect">
                <a:avLst/>
              </a:prstGeom>
              <a:blipFill>
                <a:blip r:embed="rId4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18"/>
          <p:cNvSpPr/>
          <p:nvPr/>
        </p:nvSpPr>
        <p:spPr>
          <a:xfrm>
            <a:off x="4859383" y="1062446"/>
            <a:ext cx="914400" cy="914400"/>
          </a:xfrm>
          <a:prstGeom prst="arc">
            <a:avLst>
              <a:gd name="adj1" fmla="val 1836685"/>
              <a:gd name="adj2" fmla="val 354257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638799" y="1811383"/>
                <a:ext cx="16793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799" y="1811383"/>
                <a:ext cx="167931" cy="246221"/>
              </a:xfrm>
              <a:prstGeom prst="rect">
                <a:avLst/>
              </a:prstGeom>
              <a:blipFill>
                <a:blip r:embed="rId5"/>
                <a:stretch>
                  <a:fillRect l="-28571" r="-25000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94766" y="77364"/>
                <a:ext cx="1551963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𝑂𝐴</m:t>
                          </m:r>
                        </m:e>
                      </m:ac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66" y="77364"/>
                <a:ext cx="1551963" cy="312458"/>
              </a:xfrm>
              <a:prstGeom prst="rect">
                <a:avLst/>
              </a:prstGeom>
              <a:blipFill>
                <a:blip r:embed="rId6"/>
                <a:stretch>
                  <a:fillRect l="-3543" r="-3543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770916" y="3113317"/>
                <a:ext cx="10677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0916" y="3113317"/>
                <a:ext cx="1067728" cy="338554"/>
              </a:xfrm>
              <a:prstGeom prst="rect">
                <a:avLst/>
              </a:prstGeom>
              <a:blipFill>
                <a:blip r:embed="rId7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33852" y="2595156"/>
                <a:ext cx="607987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26</m:t>
                          </m:r>
                        </m:e>
                      </m:rad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3852" y="2595156"/>
                <a:ext cx="607987" cy="36760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274526" y="1685110"/>
                <a:ext cx="607987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e>
                      </m:rad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4526" y="1685110"/>
                <a:ext cx="607987" cy="36760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923314" y="3108961"/>
                <a:ext cx="607987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e>
                      </m:rad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3314" y="3108961"/>
                <a:ext cx="607987" cy="36760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402183" y="4180115"/>
                <a:ext cx="220656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𝑏𝑐𝐶𝑜𝑠𝐴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2183" y="4180115"/>
                <a:ext cx="2206565" cy="246221"/>
              </a:xfrm>
              <a:prstGeom prst="rect">
                <a:avLst/>
              </a:prstGeom>
              <a:blipFill>
                <a:blip r:embed="rId11"/>
                <a:stretch>
                  <a:fillRect l="-829" t="-2500" r="-1381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040778" y="4637315"/>
                <a:ext cx="3913187" cy="2752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</m:ra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(</m:t>
                          </m:r>
                          <m:rad>
                            <m:radPr>
                              <m:deg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26</m:t>
                              </m:r>
                            </m:e>
                          </m:rad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(</m:t>
                          </m:r>
                          <m:rad>
                            <m:radPr>
                              <m:deg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13</m:t>
                              </m:r>
                            </m:e>
                          </m:rad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−(2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26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e>
                      </m:ra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𝐶𝑜𝑠𝐴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0778" y="4637315"/>
                <a:ext cx="3913187" cy="275268"/>
              </a:xfrm>
              <a:prstGeom prst="rect">
                <a:avLst/>
              </a:prstGeom>
              <a:blipFill>
                <a:blip r:embed="rId12"/>
                <a:stretch>
                  <a:fillRect l="-1402" r="-623" b="-2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393475" y="5085807"/>
                <a:ext cx="2118080" cy="2752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3=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9−(26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𝐶𝑜𝑠𝐴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3475" y="5085807"/>
                <a:ext cx="2118080" cy="275268"/>
              </a:xfrm>
              <a:prstGeom prst="rect">
                <a:avLst/>
              </a:prstGeom>
              <a:blipFill>
                <a:blip r:embed="rId13"/>
                <a:stretch>
                  <a:fillRect l="-2017" r="-1729" b="-3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493623" y="6170025"/>
                <a:ext cx="738472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45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3623" y="6170025"/>
                <a:ext cx="738472" cy="251800"/>
              </a:xfrm>
              <a:prstGeom prst="rect">
                <a:avLst/>
              </a:prstGeom>
              <a:blipFill>
                <a:blip r:embed="rId14"/>
                <a:stretch>
                  <a:fillRect l="-5785" r="-1653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376056" y="5451567"/>
                <a:ext cx="1020215" cy="5172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𝐶𝑜𝑠𝐴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6056" y="5451567"/>
                <a:ext cx="1020215" cy="51725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/>
          <p:cNvSpPr/>
          <p:nvPr/>
        </p:nvSpPr>
        <p:spPr>
          <a:xfrm>
            <a:off x="7818120" y="4376057"/>
            <a:ext cx="263435" cy="418011"/>
          </a:xfrm>
          <a:prstGeom prst="arc">
            <a:avLst>
              <a:gd name="adj1" fmla="val 16200000"/>
              <a:gd name="adj2" fmla="val 547638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8014062" y="4419601"/>
            <a:ext cx="1190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40" name="Arc 39"/>
          <p:cNvSpPr/>
          <p:nvPr/>
        </p:nvSpPr>
        <p:spPr>
          <a:xfrm>
            <a:off x="7822474" y="4789714"/>
            <a:ext cx="263435" cy="418011"/>
          </a:xfrm>
          <a:prstGeom prst="arc">
            <a:avLst>
              <a:gd name="adj1" fmla="val 16200000"/>
              <a:gd name="adj2" fmla="val 547638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Arc 40"/>
          <p:cNvSpPr/>
          <p:nvPr/>
        </p:nvSpPr>
        <p:spPr>
          <a:xfrm>
            <a:off x="6372497" y="5246914"/>
            <a:ext cx="263435" cy="418011"/>
          </a:xfrm>
          <a:prstGeom prst="arc">
            <a:avLst>
              <a:gd name="adj1" fmla="val 16200000"/>
              <a:gd name="adj2" fmla="val 547638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41"/>
          <p:cNvSpPr/>
          <p:nvPr/>
        </p:nvSpPr>
        <p:spPr>
          <a:xfrm>
            <a:off x="5279572" y="5817325"/>
            <a:ext cx="263435" cy="418011"/>
          </a:xfrm>
          <a:prstGeom prst="arc">
            <a:avLst>
              <a:gd name="adj1" fmla="val 16200000"/>
              <a:gd name="adj2" fmla="val 547638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7974873" y="4763589"/>
            <a:ext cx="9688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 parts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594565" y="5316584"/>
            <a:ext cx="968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Rearrange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484222" y="5878286"/>
            <a:ext cx="11865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Inverse Cos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014753" y="3435532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43004" y="2947852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622867" y="1415143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c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120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30" grpId="0"/>
      <p:bldP spid="31" grpId="0"/>
      <p:bldP spid="32" grpId="0"/>
      <p:bldP spid="33" grpId="0"/>
      <p:bldP spid="6" grpId="0"/>
      <p:bldP spid="34" grpId="0"/>
      <p:bldP spid="35" grpId="0"/>
      <p:bldP spid="36" grpId="0"/>
      <p:bldP spid="37" grpId="0"/>
      <p:bldP spid="38" grpId="0" animBg="1"/>
      <p:bldP spid="39" grpId="0"/>
      <p:bldP spid="40" grpId="0" animBg="1"/>
      <p:bldP spid="41" grpId="0" animBg="1"/>
      <p:bldP spid="42" grpId="0" animBg="1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33852" y="2595156"/>
                <a:ext cx="607987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26</m:t>
                          </m:r>
                        </m:e>
                      </m:rad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3852" y="2595156"/>
                <a:ext cx="607987" cy="3676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274526" y="1685110"/>
                <a:ext cx="607987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e>
                      </m:rad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4526" y="1685110"/>
                <a:ext cx="607987" cy="3676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923314" y="3108961"/>
                <a:ext cx="607987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e>
                      </m:rad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3314" y="3108961"/>
                <a:ext cx="607987" cy="3676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vectors to solve geometric problems and to find the position vector of a point that divides a line segment in a given ratio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In triangle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𝐴𝐵𝐶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1600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Find the size of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𝐵𝐴𝐶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in degrees.</a:t>
                </a:r>
                <a:br>
                  <a:rPr lang="en-GB" sz="1600" dirty="0">
                    <a:latin typeface="Comic Sans MS" panose="030F0702030302020204" pitchFamily="66" charset="0"/>
                  </a:rPr>
                </a:br>
                <a:endParaRPr lang="en-GB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Was there a faster way we could have done it?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5"/>
                <a:stretch>
                  <a:fillRect t="-766" r="-13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11E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 flipV="1">
            <a:off x="5449389" y="1641566"/>
            <a:ext cx="1961605" cy="88392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5453744" y="1654629"/>
            <a:ext cx="903513" cy="20900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6357257" y="2525486"/>
            <a:ext cx="1062446" cy="121049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233851" y="1375955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06640" y="2381795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39543" y="3762104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C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9" name="Arc 18"/>
          <p:cNvSpPr/>
          <p:nvPr/>
        </p:nvSpPr>
        <p:spPr>
          <a:xfrm>
            <a:off x="4859383" y="1062446"/>
            <a:ext cx="914400" cy="914400"/>
          </a:xfrm>
          <a:prstGeom prst="arc">
            <a:avLst>
              <a:gd name="adj1" fmla="val 1836685"/>
              <a:gd name="adj2" fmla="val 354257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638799" y="1811383"/>
                <a:ext cx="16793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799" y="1811383"/>
                <a:ext cx="167931" cy="246221"/>
              </a:xfrm>
              <a:prstGeom prst="rect">
                <a:avLst/>
              </a:prstGeom>
              <a:blipFill>
                <a:blip r:embed="rId6"/>
                <a:stretch>
                  <a:fillRect l="-28571" r="-25000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94766" y="77364"/>
                <a:ext cx="1551963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𝑂𝐴</m:t>
                          </m:r>
                        </m:e>
                      </m:ac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66" y="77364"/>
                <a:ext cx="1551963" cy="312458"/>
              </a:xfrm>
              <a:prstGeom prst="rect">
                <a:avLst/>
              </a:prstGeom>
              <a:blipFill>
                <a:blip r:embed="rId7"/>
                <a:stretch>
                  <a:fillRect l="-3543" r="-3543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159830" y="4571999"/>
                <a:ext cx="13353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9830" y="4571999"/>
                <a:ext cx="1335302" cy="276999"/>
              </a:xfrm>
              <a:prstGeom prst="rect">
                <a:avLst/>
              </a:prstGeom>
              <a:blipFill>
                <a:blip r:embed="rId8"/>
                <a:stretch>
                  <a:fillRect l="-2283" t="-4444" r="-1370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188824" y="5011782"/>
                <a:ext cx="2798267" cy="3865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13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13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26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824" y="5011782"/>
                <a:ext cx="2798267" cy="38658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6500948" y="1380309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149736" y="3483429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569130" y="2860766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c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116286" y="5617027"/>
                <a:ext cx="13994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3+13=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6286" y="5617027"/>
                <a:ext cx="1399422" cy="276999"/>
              </a:xfrm>
              <a:prstGeom prst="rect">
                <a:avLst/>
              </a:prstGeom>
              <a:blipFill>
                <a:blip r:embed="rId10"/>
                <a:stretch>
                  <a:fillRect l="-3478" r="-3478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4894217" y="4101737"/>
            <a:ext cx="28873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Lets test Pythagoras’ Theorem…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Arc 50"/>
          <p:cNvSpPr/>
          <p:nvPr/>
        </p:nvSpPr>
        <p:spPr>
          <a:xfrm>
            <a:off x="6999515" y="4794069"/>
            <a:ext cx="263435" cy="418011"/>
          </a:xfrm>
          <a:prstGeom prst="arc">
            <a:avLst>
              <a:gd name="adj1" fmla="val 16200000"/>
              <a:gd name="adj2" fmla="val 547638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7195457" y="4837613"/>
            <a:ext cx="1190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53" name="Arc 52"/>
          <p:cNvSpPr/>
          <p:nvPr/>
        </p:nvSpPr>
        <p:spPr>
          <a:xfrm>
            <a:off x="6995160" y="5329646"/>
            <a:ext cx="263435" cy="418011"/>
          </a:xfrm>
          <a:prstGeom prst="arc">
            <a:avLst>
              <a:gd name="adj1" fmla="val 16200000"/>
              <a:gd name="adj2" fmla="val 547638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7147559" y="5303521"/>
            <a:ext cx="9688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 parts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884234" y="5981649"/>
            <a:ext cx="5082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Since Pythagoras’ Theorem works, the triangle must be right-angled, with the longest side being the hypotenuse…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874275" y="2487565"/>
                <a:ext cx="338746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4275" y="2487565"/>
                <a:ext cx="338746" cy="251800"/>
              </a:xfrm>
              <a:prstGeom prst="rect">
                <a:avLst/>
              </a:prstGeom>
              <a:blipFill>
                <a:blip r:embed="rId11"/>
                <a:stretch>
                  <a:fillRect l="-14545" r="-3636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Arc 56"/>
          <p:cNvSpPr/>
          <p:nvPr/>
        </p:nvSpPr>
        <p:spPr>
          <a:xfrm>
            <a:off x="7204567" y="2022714"/>
            <a:ext cx="914400" cy="914400"/>
          </a:xfrm>
          <a:prstGeom prst="arc">
            <a:avLst>
              <a:gd name="adj1" fmla="val 9024680"/>
              <a:gd name="adj2" fmla="val 1117206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899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6" grpId="0"/>
      <p:bldP spid="47" grpId="0"/>
      <p:bldP spid="48" grpId="0"/>
      <p:bldP spid="49" grpId="0"/>
      <p:bldP spid="50" grpId="0"/>
      <p:bldP spid="10" grpId="0"/>
      <p:bldP spid="51" grpId="0" animBg="1"/>
      <p:bldP spid="52" grpId="0"/>
      <p:bldP spid="53" grpId="0" animBg="1"/>
      <p:bldP spid="54" grpId="0"/>
      <p:bldP spid="55" grpId="0"/>
      <p:bldP spid="56" grpId="0"/>
      <p:bldP spid="5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33852" y="2595156"/>
                <a:ext cx="607987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26</m:t>
                          </m:r>
                        </m:e>
                      </m:rad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3852" y="2595156"/>
                <a:ext cx="607987" cy="3676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274526" y="1685110"/>
                <a:ext cx="607987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e>
                      </m:rad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4526" y="1685110"/>
                <a:ext cx="607987" cy="3676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923314" y="3108961"/>
                <a:ext cx="607987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e>
                      </m:rad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3314" y="3108961"/>
                <a:ext cx="607987" cy="3676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vectors to solve geometric problems and to find the position vector of a point that divides a line segment in a given ratio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In triangle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𝐴𝐵𝐶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1600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Find the size of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𝐵𝐴𝐶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in degrees.</a:t>
                </a:r>
                <a:br>
                  <a:rPr lang="en-GB" sz="1600" dirty="0">
                    <a:latin typeface="Comic Sans MS" panose="030F0702030302020204" pitchFamily="66" charset="0"/>
                  </a:rPr>
                </a:br>
                <a:endParaRPr lang="en-GB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Was there a faster way we could have done it?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5"/>
                <a:stretch>
                  <a:fillRect t="-766" r="-13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11E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H="1" flipV="1">
            <a:off x="5449389" y="1641566"/>
            <a:ext cx="1961605" cy="88392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5453744" y="1654629"/>
            <a:ext cx="903513" cy="20900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6357257" y="2525486"/>
            <a:ext cx="1062446" cy="121049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233851" y="1375955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06640" y="2381795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39543" y="3762104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C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9" name="Arc 18"/>
          <p:cNvSpPr/>
          <p:nvPr/>
        </p:nvSpPr>
        <p:spPr>
          <a:xfrm>
            <a:off x="4859383" y="1062446"/>
            <a:ext cx="914400" cy="914400"/>
          </a:xfrm>
          <a:prstGeom prst="arc">
            <a:avLst>
              <a:gd name="adj1" fmla="val 1836685"/>
              <a:gd name="adj2" fmla="val 354257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638799" y="1811383"/>
                <a:ext cx="16793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799" y="1811383"/>
                <a:ext cx="167931" cy="246221"/>
              </a:xfrm>
              <a:prstGeom prst="rect">
                <a:avLst/>
              </a:prstGeom>
              <a:blipFill>
                <a:blip r:embed="rId6"/>
                <a:stretch>
                  <a:fillRect l="-28571" r="-25000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94766" y="77364"/>
                <a:ext cx="1551963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𝑂𝐴</m:t>
                          </m:r>
                        </m:e>
                      </m:ac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66" y="77364"/>
                <a:ext cx="1551963" cy="312458"/>
              </a:xfrm>
              <a:prstGeom prst="rect">
                <a:avLst/>
              </a:prstGeom>
              <a:blipFill>
                <a:blip r:embed="rId7"/>
                <a:stretch>
                  <a:fillRect l="-3543" r="-3543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874275" y="2487565"/>
                <a:ext cx="338746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4275" y="2487565"/>
                <a:ext cx="338746" cy="251800"/>
              </a:xfrm>
              <a:prstGeom prst="rect">
                <a:avLst/>
              </a:prstGeom>
              <a:blipFill>
                <a:blip r:embed="rId8"/>
                <a:stretch>
                  <a:fillRect l="-14545" r="-3636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Arc 56"/>
          <p:cNvSpPr/>
          <p:nvPr/>
        </p:nvSpPr>
        <p:spPr>
          <a:xfrm>
            <a:off x="7204567" y="2022714"/>
            <a:ext cx="914400" cy="914400"/>
          </a:xfrm>
          <a:prstGeom prst="arc">
            <a:avLst>
              <a:gd name="adj1" fmla="val 9024680"/>
              <a:gd name="adj2" fmla="val 1117206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4214948" y="4178170"/>
            <a:ext cx="45284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Also, there are 2 sides the same length, so the triangle is also isosceles!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This means that the other 2 angles will be equal!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flipH="1" flipV="1">
            <a:off x="6812281" y="3056709"/>
            <a:ext cx="189410" cy="1480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6383383" y="1981201"/>
            <a:ext cx="93618" cy="1785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599610" y="1841862"/>
                <a:ext cx="338747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45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9610" y="1841862"/>
                <a:ext cx="338747" cy="251800"/>
              </a:xfrm>
              <a:prstGeom prst="rect">
                <a:avLst/>
              </a:prstGeom>
              <a:blipFill>
                <a:blip r:embed="rId9"/>
                <a:stretch>
                  <a:fillRect l="-14545" r="-3636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257108" y="3257006"/>
                <a:ext cx="338747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45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7108" y="3257006"/>
                <a:ext cx="338747" cy="251800"/>
              </a:xfrm>
              <a:prstGeom prst="rect">
                <a:avLst/>
              </a:prstGeom>
              <a:blipFill>
                <a:blip r:embed="rId10"/>
                <a:stretch>
                  <a:fillRect l="-14286" r="-3571"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8"/>
          <p:cNvSpPr/>
          <p:nvPr/>
        </p:nvSpPr>
        <p:spPr>
          <a:xfrm>
            <a:off x="5882640" y="3496492"/>
            <a:ext cx="914400" cy="914400"/>
          </a:xfrm>
          <a:prstGeom prst="arc">
            <a:avLst>
              <a:gd name="adj1" fmla="val 15492736"/>
              <a:gd name="adj2" fmla="val 1771790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287587" y="3278778"/>
                <a:ext cx="16793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7587" y="3278778"/>
                <a:ext cx="167931" cy="246221"/>
              </a:xfrm>
              <a:prstGeom prst="rect">
                <a:avLst/>
              </a:prstGeom>
              <a:blipFill>
                <a:blip r:embed="rId11"/>
                <a:stretch>
                  <a:fillRect l="-28571" r="-25000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4619896" y="5366890"/>
            <a:ext cx="36967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Be on the lookout for patterns in questions that can help you save time!</a:t>
            </a:r>
            <a:endParaRPr lang="en-GB" sz="16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67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4" grpId="0"/>
      <p:bldP spid="37" grpId="0"/>
      <p:bldP spid="38" grpId="0"/>
      <p:bldP spid="39" grpId="0" animBg="1"/>
      <p:bldP spid="40" grpId="0"/>
      <p:bldP spid="40" grpId="1"/>
      <p:bldP spid="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00400" cy="502920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need to be able to use vectors to solve geometric problems and to find the position vector of a point that divides a line segment in a given ratio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OABC is a parallelogram. P is the point where OB and AC intersect.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vectors </a:t>
            </a:r>
            <a:r>
              <a:rPr lang="en-GB" sz="1400" b="1" dirty="0">
                <a:latin typeface="Comic Sans MS" pitchFamily="66" charset="0"/>
              </a:rPr>
              <a:t>a</a:t>
            </a:r>
            <a:r>
              <a:rPr lang="en-GB" sz="1400" dirty="0">
                <a:latin typeface="Comic Sans MS" pitchFamily="66" charset="0"/>
              </a:rPr>
              <a:t> and </a:t>
            </a:r>
            <a:r>
              <a:rPr lang="en-GB" sz="1400" b="1" dirty="0">
                <a:latin typeface="Comic Sans MS" pitchFamily="66" charset="0"/>
              </a:rPr>
              <a:t>c</a:t>
            </a:r>
            <a:r>
              <a:rPr lang="en-GB" sz="1400" dirty="0">
                <a:latin typeface="Comic Sans MS" pitchFamily="66" charset="0"/>
              </a:rPr>
              <a:t> represent OA and OC respectively.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Prove that the diagonals bisect each other.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If the diagonals bisect each other, then P must be the midpoint of both AC and OB…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Try to find a way to represent OP in different ways…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(make sure you don’t ‘accidentally’ assume P is the midpoint – this is what we need to prove!)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419600" y="1676400"/>
            <a:ext cx="1143000" cy="152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6858000" y="1676400"/>
            <a:ext cx="1143000" cy="152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4419600" y="3200400"/>
            <a:ext cx="2438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5562600" y="1676400"/>
            <a:ext cx="2438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5562600" y="1676400"/>
            <a:ext cx="1295400" cy="15240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4419600" y="1676400"/>
            <a:ext cx="3581400" cy="15240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096000" y="20574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4114800" y="30480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O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257800" y="13716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8001000" y="14478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6934200" y="30480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C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4419600" y="3200400"/>
            <a:ext cx="1371600" cy="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4419600" y="2286000"/>
            <a:ext cx="685800" cy="9144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724400" y="205740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562600" y="327660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62400" y="37338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One way to get from O to P</a:t>
            </a:r>
          </a:p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Start with OB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962400" y="4343400"/>
                <a:ext cx="1243674" cy="3701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𝑂𝐵</m:t>
                          </m:r>
                        </m:e>
                      </m:acc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343400"/>
                <a:ext cx="1243674" cy="37010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962400" y="5486400"/>
                <a:ext cx="1504451" cy="3701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𝑂𝑃</m:t>
                          </m:r>
                        </m:e>
                      </m:acc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600" b="0" i="1" smtClean="0">
                          <a:latin typeface="Cambria Math"/>
                        </a:rPr>
                        <m:t>λ</m:t>
                      </m:r>
                      <m:r>
                        <a:rPr lang="en-GB" sz="1600" b="0" i="1" smtClean="0">
                          <a:latin typeface="Cambria Math"/>
                        </a:rPr>
                        <m:t>(</m:t>
                      </m:r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𝑐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486400"/>
                <a:ext cx="1504451" cy="370101"/>
              </a:xfrm>
              <a:prstGeom prst="rect">
                <a:avLst/>
              </a:prstGeom>
              <a:blipFill rotWithShape="1">
                <a:blip r:embed="rId4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10"/>
          <p:cNvSpPr/>
          <p:nvPr/>
        </p:nvSpPr>
        <p:spPr>
          <a:xfrm>
            <a:off x="5257800" y="4572000"/>
            <a:ext cx="609600" cy="1143000"/>
          </a:xfrm>
          <a:prstGeom prst="arc">
            <a:avLst>
              <a:gd name="adj1" fmla="val 16200000"/>
              <a:gd name="adj2" fmla="val 547638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5943600" y="4419600"/>
            <a:ext cx="3048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OP is parallel to OB so is a multiple of (a + c)</a:t>
            </a:r>
          </a:p>
          <a:p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We don’t know how much for now, so can use 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λ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(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lamda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) to represent the unknown quantity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5562600" y="1676400"/>
            <a:ext cx="1371600" cy="0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705600" y="121920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c</a:t>
            </a: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4419600" y="1676400"/>
            <a:ext cx="3581400" cy="1524000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086600" y="381000"/>
                <a:ext cx="1504451" cy="3701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𝑂𝑃</m:t>
                          </m:r>
                        </m:e>
                      </m:acc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600" b="0" i="1" smtClean="0">
                          <a:latin typeface="Cambria Math"/>
                        </a:rPr>
                        <m:t>λ</m:t>
                      </m:r>
                      <m:r>
                        <a:rPr lang="en-GB" sz="1600" b="0" i="1" smtClean="0">
                          <a:latin typeface="Cambria Math"/>
                        </a:rPr>
                        <m:t>(</m:t>
                      </m:r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𝑐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381000"/>
                <a:ext cx="1504451" cy="370101"/>
              </a:xfrm>
              <a:prstGeom prst="rect">
                <a:avLst/>
              </a:prstGeom>
              <a:blipFill rotWithShape="1"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94766" y="77364"/>
                <a:ext cx="1551963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𝑂𝐴</m:t>
                          </m:r>
                        </m:e>
                      </m:ac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66" y="77364"/>
                <a:ext cx="1551963" cy="312458"/>
              </a:xfrm>
              <a:prstGeom prst="rect">
                <a:avLst/>
              </a:prstGeom>
              <a:blipFill>
                <a:blip r:embed="rId6"/>
                <a:stretch>
                  <a:fillRect l="-3543" r="-3543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2681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73" grpId="0"/>
      <p:bldP spid="74" grpId="0"/>
      <p:bldP spid="75" grpId="0"/>
      <p:bldP spid="76" grpId="0"/>
      <p:bldP spid="21" grpId="0"/>
      <p:bldP spid="21" grpId="1"/>
      <p:bldP spid="22" grpId="0"/>
      <p:bldP spid="10" grpId="0"/>
      <p:bldP spid="25" grpId="0"/>
      <p:bldP spid="11" grpId="0" animBg="1"/>
      <p:bldP spid="29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00400" cy="502920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need to be able to use vectors to solve geometric problems and to find the position vector of a point that divides a line segment in a given ratio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OABC is a parallelogram. P is the point where OB and AC intersect.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vectors </a:t>
            </a:r>
            <a:r>
              <a:rPr lang="en-GB" sz="1400" b="1" dirty="0">
                <a:latin typeface="Comic Sans MS" pitchFamily="66" charset="0"/>
              </a:rPr>
              <a:t>a</a:t>
            </a:r>
            <a:r>
              <a:rPr lang="en-GB" sz="1400" dirty="0">
                <a:latin typeface="Comic Sans MS" pitchFamily="66" charset="0"/>
              </a:rPr>
              <a:t> and </a:t>
            </a:r>
            <a:r>
              <a:rPr lang="en-GB" sz="1400" b="1" dirty="0">
                <a:latin typeface="Comic Sans MS" pitchFamily="66" charset="0"/>
              </a:rPr>
              <a:t>c</a:t>
            </a:r>
            <a:r>
              <a:rPr lang="en-GB" sz="1400" dirty="0">
                <a:latin typeface="Comic Sans MS" pitchFamily="66" charset="0"/>
              </a:rPr>
              <a:t> represent OA and OC respectively.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Prove that the diagonals bisect each other.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If the diagonals bisect each other, then P must be the midpoint of both AC and OB…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Try to find a way to represent OP in different ways…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(make sure you don’t ‘accidentally’ assume P is the midpoint – this is what we need to prove!)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419600" y="1676400"/>
            <a:ext cx="1143000" cy="152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6858000" y="1676400"/>
            <a:ext cx="1143000" cy="152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4419600" y="3200400"/>
            <a:ext cx="2438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5562600" y="1676400"/>
            <a:ext cx="2438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5562600" y="1676400"/>
            <a:ext cx="1295400" cy="15240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4419600" y="1676400"/>
            <a:ext cx="3581400" cy="15240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096000" y="20574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4114800" y="30480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O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257800" y="13716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8001000" y="14478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6934200" y="31242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C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4419600" y="3200400"/>
            <a:ext cx="1371600" cy="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4419600" y="2286000"/>
            <a:ext cx="685800" cy="9144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724400" y="205740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562600" y="327660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62400" y="3657600"/>
            <a:ext cx="3048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Another way to get from O to P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Go from O to A, then A to P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We will need AC first…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5562600" y="1676400"/>
            <a:ext cx="2438400" cy="0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629400" y="137160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c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5570483" y="1676400"/>
            <a:ext cx="1287517" cy="1524000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086600" y="381000"/>
                <a:ext cx="1504451" cy="3701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𝑂𝑃</m:t>
                          </m:r>
                        </m:e>
                      </m:acc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600" b="0" i="1" smtClean="0">
                          <a:latin typeface="Cambria Math"/>
                        </a:rPr>
                        <m:t>λ</m:t>
                      </m:r>
                      <m:r>
                        <a:rPr lang="en-GB" sz="1600" b="0" i="1" smtClean="0">
                          <a:latin typeface="Cambria Math"/>
                        </a:rPr>
                        <m:t>(</m:t>
                      </m:r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𝑐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381000"/>
                <a:ext cx="1504451" cy="370101"/>
              </a:xfrm>
              <a:prstGeom prst="rect">
                <a:avLst/>
              </a:prstGeom>
              <a:blipFill rotWithShape="1">
                <a:blip r:embed="rId3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/>
          <p:cNvCxnSpPr/>
          <p:nvPr/>
        </p:nvCxnSpPr>
        <p:spPr>
          <a:xfrm flipH="1">
            <a:off x="6858000" y="1676400"/>
            <a:ext cx="1143000" cy="1524000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496504" y="22860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-a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962400" y="4419600"/>
                <a:ext cx="1224759" cy="3701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𝐴𝐶</m:t>
                          </m:r>
                        </m:e>
                      </m:acc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𝑐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419600"/>
                <a:ext cx="1224759" cy="37010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962400" y="4953000"/>
                <a:ext cx="1513171" cy="3701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𝐴𝑃</m:t>
                          </m:r>
                        </m:e>
                      </m:acc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GB" sz="1600" b="0" i="1" smtClean="0">
                          <a:latin typeface="Cambria Math"/>
                        </a:rPr>
                        <m:t>𝑐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953000"/>
                <a:ext cx="1513171" cy="370101"/>
              </a:xfrm>
              <a:prstGeom prst="rect">
                <a:avLst/>
              </a:prstGeom>
              <a:blipFill rotWithShape="1"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962400" y="5486400"/>
                <a:ext cx="1547988" cy="3701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𝑂𝑃</m:t>
                          </m:r>
                        </m:e>
                      </m:acc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𝑂𝐴</m:t>
                          </m:r>
                        </m:e>
                      </m:acc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𝐴𝑃</m:t>
                          </m:r>
                        </m:e>
                      </m:acc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486400"/>
                <a:ext cx="1547988" cy="37010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962400" y="6019800"/>
                <a:ext cx="1886670" cy="3701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𝑂𝑃</m:t>
                          </m:r>
                        </m:e>
                      </m:acc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𝑐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6019800"/>
                <a:ext cx="1886670" cy="370101"/>
              </a:xfrm>
              <a:prstGeom prst="rect">
                <a:avLst/>
              </a:prstGeom>
              <a:blipFill rotWithShape="1">
                <a:blip r:embed="rId7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5562600" y="4648200"/>
            <a:ext cx="609600" cy="533400"/>
          </a:xfrm>
          <a:prstGeom prst="arc">
            <a:avLst>
              <a:gd name="adj1" fmla="val 16200000"/>
              <a:gd name="adj2" fmla="val 547638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c 42"/>
          <p:cNvSpPr/>
          <p:nvPr/>
        </p:nvSpPr>
        <p:spPr>
          <a:xfrm>
            <a:off x="5562600" y="5181600"/>
            <a:ext cx="609600" cy="533400"/>
          </a:xfrm>
          <a:prstGeom prst="arc">
            <a:avLst>
              <a:gd name="adj1" fmla="val 16200000"/>
              <a:gd name="adj2" fmla="val 547638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>
            <a:off x="5562600" y="5715000"/>
            <a:ext cx="609600" cy="533400"/>
          </a:xfrm>
          <a:prstGeom prst="arc">
            <a:avLst>
              <a:gd name="adj1" fmla="val 16200000"/>
              <a:gd name="adj2" fmla="val 547638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6124903" y="4495800"/>
            <a:ext cx="3048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AP is parallel to AC so is a multiple of it. Use a different symbol (usually 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μ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, ‘mew’, for this multiple)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130159" y="51816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Now we have another way to get from O to P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248400" y="5791200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vectors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086600" y="762000"/>
                <a:ext cx="1886670" cy="3701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𝑂𝑃</m:t>
                          </m:r>
                        </m:e>
                      </m:acc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𝑐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762000"/>
                <a:ext cx="1886670" cy="370101"/>
              </a:xfrm>
              <a:prstGeom prst="rect">
                <a:avLst/>
              </a:prstGeom>
              <a:blipFill rotWithShape="1">
                <a:blip r:embed="rId8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Connector 48"/>
          <p:cNvCxnSpPr/>
          <p:nvPr/>
        </p:nvCxnSpPr>
        <p:spPr>
          <a:xfrm flipV="1">
            <a:off x="4419600" y="1676400"/>
            <a:ext cx="1143000" cy="1524000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5562600" y="1676400"/>
            <a:ext cx="662354" cy="775398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94766" y="77364"/>
                <a:ext cx="1551963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𝑂𝐴</m:t>
                          </m:r>
                        </m:e>
                      </m:ac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66" y="77364"/>
                <a:ext cx="1551963" cy="312458"/>
              </a:xfrm>
              <a:prstGeom prst="rect">
                <a:avLst/>
              </a:prstGeom>
              <a:blipFill>
                <a:blip r:embed="rId9"/>
                <a:stretch>
                  <a:fillRect l="-3543" r="-3543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7160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9" grpId="1"/>
      <p:bldP spid="37" grpId="0"/>
      <p:bldP spid="37" grpId="1"/>
      <p:bldP spid="38" grpId="0"/>
      <p:bldP spid="39" grpId="0"/>
      <p:bldP spid="40" grpId="0"/>
      <p:bldP spid="41" grpId="0"/>
      <p:bldP spid="42" grpId="0" animBg="1"/>
      <p:bldP spid="43" grpId="0" animBg="1"/>
      <p:bldP spid="44" grpId="0" animBg="1"/>
      <p:bldP spid="46" grpId="0"/>
      <p:bldP spid="47" grpId="0"/>
      <p:bldP spid="4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00400" cy="502920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need to be able to use vectors to solve geometric problems and to find the position vector of a point that divides a line segment in a given ratio</a:t>
            </a: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OABC is a parallelogram. P is the point where OB and AC intersect.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vectors </a:t>
            </a:r>
            <a:r>
              <a:rPr lang="en-GB" sz="1400" b="1" dirty="0">
                <a:latin typeface="Comic Sans MS" pitchFamily="66" charset="0"/>
              </a:rPr>
              <a:t>a</a:t>
            </a:r>
            <a:r>
              <a:rPr lang="en-GB" sz="1400" dirty="0">
                <a:latin typeface="Comic Sans MS" pitchFamily="66" charset="0"/>
              </a:rPr>
              <a:t> and </a:t>
            </a:r>
            <a:r>
              <a:rPr lang="en-GB" sz="1400" b="1" dirty="0">
                <a:latin typeface="Comic Sans MS" pitchFamily="66" charset="0"/>
              </a:rPr>
              <a:t>c</a:t>
            </a:r>
            <a:r>
              <a:rPr lang="en-GB" sz="1400" dirty="0">
                <a:latin typeface="Comic Sans MS" pitchFamily="66" charset="0"/>
              </a:rPr>
              <a:t> represent OA and OC respectively.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Prove that the diagonals bisect each other.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If the diagonals bisect each other, then P must be the midpoint of both AC and OB…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Try to find a way to represent OP in different ways…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(make sure you don’t ‘accidentally’ assume P is the midpoint – this is what we need to prove!)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419600" y="1676400"/>
            <a:ext cx="1143000" cy="152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6858000" y="1676400"/>
            <a:ext cx="1143000" cy="152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4419600" y="3200400"/>
            <a:ext cx="2438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5562600" y="1676400"/>
            <a:ext cx="2438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5562600" y="1676400"/>
            <a:ext cx="1295400" cy="15240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4419600" y="1676400"/>
            <a:ext cx="3581400" cy="15240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096000" y="2057400"/>
            <a:ext cx="2776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4114800" y="3048000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O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257800" y="13716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8001000" y="14478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6934200" y="31242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C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4419600" y="3200400"/>
            <a:ext cx="1371600" cy="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4419600" y="2286000"/>
            <a:ext cx="685800" cy="9144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724400" y="205740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086600" y="381000"/>
                <a:ext cx="1504451" cy="3701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𝑂𝑃</m:t>
                          </m:r>
                        </m:e>
                      </m:acc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600" b="0" i="1" smtClean="0">
                          <a:latin typeface="Cambria Math"/>
                        </a:rPr>
                        <m:t>λ</m:t>
                      </m:r>
                      <m:r>
                        <a:rPr lang="en-GB" sz="1600" b="0" i="1" smtClean="0">
                          <a:latin typeface="Cambria Math"/>
                        </a:rPr>
                        <m:t>(</m:t>
                      </m:r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𝑐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381000"/>
                <a:ext cx="1504451" cy="370101"/>
              </a:xfrm>
              <a:prstGeom prst="rect">
                <a:avLst/>
              </a:prstGeom>
              <a:blipFill rotWithShape="1">
                <a:blip r:embed="rId3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086600" y="762000"/>
                <a:ext cx="1886670" cy="3701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𝑂𝑃</m:t>
                          </m:r>
                        </m:e>
                      </m:acc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𝑐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762000"/>
                <a:ext cx="1886670" cy="370101"/>
              </a:xfrm>
              <a:prstGeom prst="rect">
                <a:avLst/>
              </a:prstGeom>
              <a:blipFill rotWithShape="1">
                <a:blip r:embed="rId4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810000" y="3429000"/>
                <a:ext cx="1338828" cy="3353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𝑂𝑃</m:t>
                          </m:r>
                        </m:e>
                      </m:acc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𝑐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429000"/>
                <a:ext cx="1338828" cy="335348"/>
              </a:xfrm>
              <a:prstGeom prst="rect">
                <a:avLst/>
              </a:prstGeom>
              <a:blipFill rotWithShape="1">
                <a:blip r:embed="rId5"/>
                <a:stretch>
                  <a:fillRect b="-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181600" y="3429000"/>
                <a:ext cx="1671419" cy="3353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𝑂𝑃</m:t>
                          </m:r>
                        </m:e>
                      </m:acc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429000"/>
                <a:ext cx="1671419" cy="335348"/>
              </a:xfrm>
              <a:prstGeom prst="rect">
                <a:avLst/>
              </a:prstGeom>
              <a:blipFill rotWithShape="1">
                <a:blip r:embed="rId6"/>
                <a:stretch>
                  <a:fillRect b="-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3657600" y="4038600"/>
                <a:ext cx="207903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𝑐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𝑎</m:t>
                      </m:r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𝑐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038600"/>
                <a:ext cx="2079031" cy="307777"/>
              </a:xfrm>
              <a:prstGeom prst="rect">
                <a:avLst/>
              </a:prstGeom>
              <a:blipFill rotWithShape="1">
                <a:blip r:embed="rId7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657600" y="4419600"/>
                <a:ext cx="19636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𝑐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𝑎</m:t>
                      </m:r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𝑐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419600"/>
                <a:ext cx="1963679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657600" y="4800600"/>
                <a:ext cx="21116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b="0" i="1" smtClean="0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𝑐</m:t>
                      </m:r>
                      <m:r>
                        <a:rPr lang="en-GB" sz="1400" b="0" i="1" smtClean="0">
                          <a:latin typeface="Cambria Math"/>
                        </a:rPr>
                        <m:t>=(1−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  <m:r>
                        <a:rPr lang="en-GB" sz="1400" i="1">
                          <a:latin typeface="Cambria Math"/>
                        </a:rPr>
                        <m:t>𝑎</m:t>
                      </m:r>
                      <m:r>
                        <a:rPr lang="en-GB" sz="1400" i="1">
                          <a:latin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800600"/>
                <a:ext cx="2111604" cy="307777"/>
              </a:xfrm>
              <a:prstGeom prst="rect">
                <a:avLst/>
              </a:prstGeom>
              <a:blipFill rotWithShape="1">
                <a:blip r:embed="rId9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Arc 56"/>
          <p:cNvSpPr/>
          <p:nvPr/>
        </p:nvSpPr>
        <p:spPr>
          <a:xfrm>
            <a:off x="5410200" y="4191000"/>
            <a:ext cx="609600" cy="381000"/>
          </a:xfrm>
          <a:prstGeom prst="arc">
            <a:avLst>
              <a:gd name="adj1" fmla="val 16200000"/>
              <a:gd name="adj2" fmla="val 547638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3429000" y="3733800"/>
            <a:ext cx="571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As these represent the same vector, the expressions must be equal!</a:t>
            </a:r>
          </a:p>
        </p:txBody>
      </p:sp>
      <p:sp>
        <p:nvSpPr>
          <p:cNvPr id="59" name="Arc 58"/>
          <p:cNvSpPr/>
          <p:nvPr/>
        </p:nvSpPr>
        <p:spPr>
          <a:xfrm>
            <a:off x="5410200" y="4572000"/>
            <a:ext cx="609600" cy="381000"/>
          </a:xfrm>
          <a:prstGeom prst="arc">
            <a:avLst>
              <a:gd name="adj1" fmla="val 16200000"/>
              <a:gd name="adj2" fmla="val 547638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5867400" y="4267200"/>
            <a:ext cx="2007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out brackets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943600" y="4648200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Factorise the ‘a’ terms on the right side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505200" y="510540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Now compare sides – there must be the same number of ‘a’s and ‘c’s on each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759200" y="5092700"/>
            <a:ext cx="127000" cy="0"/>
          </a:xfrm>
          <a:prstGeom prst="line">
            <a:avLst/>
          </a:prstGeom>
          <a:ln w="254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4597400" y="5092700"/>
            <a:ext cx="501650" cy="0"/>
          </a:xfrm>
          <a:prstGeom prst="line">
            <a:avLst/>
          </a:prstGeom>
          <a:ln w="254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5441950" y="5092700"/>
            <a:ext cx="120650" cy="0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4159250" y="5092700"/>
            <a:ext cx="120650" cy="0"/>
          </a:xfrm>
          <a:prstGeom prst="line">
            <a:avLst/>
          </a:prstGeom>
          <a:ln w="254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657600" y="5410200"/>
                <a:ext cx="9637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 smtClean="0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=1−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5410200"/>
                <a:ext cx="963725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800600" y="5410200"/>
                <a:ext cx="64992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 smtClean="0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5410200"/>
                <a:ext cx="649922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3657600" y="5791200"/>
                <a:ext cx="94929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 smtClean="0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=1−</m:t>
                      </m:r>
                      <m:r>
                        <m:rPr>
                          <m:sty m:val="p"/>
                        </m:rPr>
                        <a:rPr lang="el-GR" sz="1400" i="1">
                          <a:latin typeface="Cambria Math"/>
                        </a:rPr>
                        <m:t>λ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5791200"/>
                <a:ext cx="949299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3657600" y="6172200"/>
                <a:ext cx="7829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 smtClean="0">
                          <a:latin typeface="Cambria Math"/>
                        </a:rPr>
                        <m:t>λ</m:t>
                      </m:r>
                      <m:r>
                        <a:rPr lang="en-GB" sz="1400" b="0" i="1" smtClean="0">
                          <a:latin typeface="Cambria Math"/>
                        </a:rPr>
                        <m:t>=0.5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6172200"/>
                <a:ext cx="782971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3657600" y="6526575"/>
                <a:ext cx="79258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400" i="1" smtClean="0">
                          <a:latin typeface="Cambria Math"/>
                        </a:rPr>
                        <m:t>μ</m:t>
                      </m:r>
                      <m:r>
                        <a:rPr lang="en-GB" sz="1400" b="0" i="1" smtClean="0">
                          <a:latin typeface="Cambria Math"/>
                        </a:rPr>
                        <m:t>=0.5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6526575"/>
                <a:ext cx="792588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Arc 77"/>
          <p:cNvSpPr/>
          <p:nvPr/>
        </p:nvSpPr>
        <p:spPr>
          <a:xfrm>
            <a:off x="5334000" y="5562600"/>
            <a:ext cx="609600" cy="381000"/>
          </a:xfrm>
          <a:prstGeom prst="arc">
            <a:avLst>
              <a:gd name="adj1" fmla="val 16200000"/>
              <a:gd name="adj2" fmla="val 547638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TextBox 78"/>
          <p:cNvSpPr txBox="1"/>
          <p:nvPr/>
        </p:nvSpPr>
        <p:spPr>
          <a:xfrm>
            <a:off x="5867400" y="5638800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2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nd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equation into the first</a:t>
            </a:r>
          </a:p>
        </p:txBody>
      </p:sp>
      <p:sp>
        <p:nvSpPr>
          <p:cNvPr id="80" name="Arc 79"/>
          <p:cNvSpPr/>
          <p:nvPr/>
        </p:nvSpPr>
        <p:spPr>
          <a:xfrm>
            <a:off x="4343400" y="5943600"/>
            <a:ext cx="609600" cy="381000"/>
          </a:xfrm>
          <a:prstGeom prst="arc">
            <a:avLst>
              <a:gd name="adj1" fmla="val 16200000"/>
              <a:gd name="adj2" fmla="val 547638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Arc 80"/>
          <p:cNvSpPr/>
          <p:nvPr/>
        </p:nvSpPr>
        <p:spPr>
          <a:xfrm>
            <a:off x="4343400" y="6324600"/>
            <a:ext cx="609600" cy="381000"/>
          </a:xfrm>
          <a:prstGeom prst="arc">
            <a:avLst>
              <a:gd name="adj1" fmla="val 16200000"/>
              <a:gd name="adj2" fmla="val 547638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TextBox 81"/>
          <p:cNvSpPr txBox="1"/>
          <p:nvPr/>
        </p:nvSpPr>
        <p:spPr>
          <a:xfrm>
            <a:off x="4876800" y="64008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They are equal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876800" y="6019800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Rearrange and solve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705600" y="6019800"/>
            <a:ext cx="1981200" cy="64633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So P is halfway along OB and AC and hence the lines bisect each other!</a:t>
            </a:r>
          </a:p>
        </p:txBody>
      </p:sp>
      <p:sp>
        <p:nvSpPr>
          <p:cNvPr id="53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8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37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11E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94766" y="77364"/>
                <a:ext cx="1551963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𝑂𝐴</m:t>
                          </m:r>
                        </m:e>
                      </m:ac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66" y="77364"/>
                <a:ext cx="1551963" cy="312458"/>
              </a:xfrm>
              <a:prstGeom prst="rect">
                <a:avLst/>
              </a:prstGeom>
              <a:blipFill>
                <a:blip r:embed="rId15"/>
                <a:stretch>
                  <a:fillRect l="-3543" r="-3543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8699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/>
      <p:bldP spid="54" grpId="0"/>
      <p:bldP spid="55" grpId="0"/>
      <p:bldP spid="56" grpId="0"/>
      <p:bldP spid="57" grpId="0" animBg="1"/>
      <p:bldP spid="58" grpId="0"/>
      <p:bldP spid="59" grpId="0" animBg="1"/>
      <p:bldP spid="60" grpId="0"/>
      <p:bldP spid="61" grpId="0"/>
      <p:bldP spid="62" grpId="0"/>
      <p:bldP spid="13" grpId="0"/>
      <p:bldP spid="66" grpId="0"/>
      <p:bldP spid="67" grpId="0"/>
      <p:bldP spid="68" grpId="0"/>
      <p:bldP spid="77" grpId="0"/>
      <p:bldP spid="78" grpId="0" animBg="1"/>
      <p:bldP spid="79" grpId="0"/>
      <p:bldP spid="80" grpId="0" animBg="1"/>
      <p:bldP spid="81" grpId="0" animBg="1"/>
      <p:bldP spid="82" grpId="0"/>
      <p:bldP spid="83" grpId="0"/>
      <p:bldP spid="14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5E327B9-9B39-4037-BE7C-19E6EE9B28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0D82EA-F89C-443C-88F5-D2B743E8B8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20CE11-37E1-460B-BF5B-5AD47FC9CD3E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78db98b4-7c56-4667-9532-fea666d1edab"/>
    <ds:schemaRef ds:uri="http://schemas.microsoft.com/office/2006/documentManagement/types"/>
    <ds:schemaRef ds:uri="http://schemas.openxmlformats.org/package/2006/metadata/core-properties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535</TotalTime>
  <Words>1801</Words>
  <Application>Microsoft Office PowerPoint</Application>
  <PresentationFormat>On-screen Show (4:3)</PresentationFormat>
  <Paragraphs>245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HGSSoeiKakupoptai</vt:lpstr>
      <vt:lpstr>Segoe UI Black</vt:lpstr>
      <vt:lpstr>Wingdings</vt:lpstr>
      <vt:lpstr>Office テーマ</vt:lpstr>
      <vt:lpstr>PowerPoint Presentation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121</cp:revision>
  <dcterms:created xsi:type="dcterms:W3CDTF">2017-08-14T15:35:38Z</dcterms:created>
  <dcterms:modified xsi:type="dcterms:W3CDTF">2020-12-17T10:37:56Z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