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356" r:id="rId5"/>
    <p:sldId id="357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6" r:id="rId14"/>
    <p:sldId id="397" r:id="rId15"/>
    <p:sldId id="398" r:id="rId16"/>
    <p:sldId id="400" r:id="rId17"/>
    <p:sldId id="399" r:id="rId18"/>
    <p:sldId id="401" r:id="rId19"/>
    <p:sldId id="40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33"/>
    <a:srgbClr val="CC0000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6.png"/><Relationship Id="rId3" Type="http://schemas.openxmlformats.org/officeDocument/2006/relationships/image" Target="../media/image231.png"/><Relationship Id="rId7" Type="http://schemas.openxmlformats.org/officeDocument/2006/relationships/image" Target="../media/image2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4.png"/><Relationship Id="rId5" Type="http://schemas.openxmlformats.org/officeDocument/2006/relationships/image" Target="../media/image233.png"/><Relationship Id="rId4" Type="http://schemas.openxmlformats.org/officeDocument/2006/relationships/image" Target="../media/image232.png"/><Relationship Id="rId9" Type="http://schemas.openxmlformats.org/officeDocument/2006/relationships/image" Target="../media/image2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4.png"/><Relationship Id="rId3" Type="http://schemas.openxmlformats.org/officeDocument/2006/relationships/image" Target="../media/image239.png"/><Relationship Id="rId7" Type="http://schemas.openxmlformats.org/officeDocument/2006/relationships/image" Target="../media/image2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2.png"/><Relationship Id="rId11" Type="http://schemas.openxmlformats.org/officeDocument/2006/relationships/image" Target="../media/image247.png"/><Relationship Id="rId5" Type="http://schemas.openxmlformats.org/officeDocument/2006/relationships/image" Target="../media/image241.png"/><Relationship Id="rId10" Type="http://schemas.openxmlformats.org/officeDocument/2006/relationships/image" Target="../media/image246.png"/><Relationship Id="rId4" Type="http://schemas.openxmlformats.org/officeDocument/2006/relationships/image" Target="../media/image240.png"/><Relationship Id="rId9" Type="http://schemas.openxmlformats.org/officeDocument/2006/relationships/image" Target="../media/image24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3.png"/><Relationship Id="rId3" Type="http://schemas.openxmlformats.org/officeDocument/2006/relationships/image" Target="../media/image248.png"/><Relationship Id="rId7" Type="http://schemas.openxmlformats.org/officeDocument/2006/relationships/image" Target="../media/image25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1.png"/><Relationship Id="rId11" Type="http://schemas.openxmlformats.org/officeDocument/2006/relationships/image" Target="../media/image256.png"/><Relationship Id="rId5" Type="http://schemas.openxmlformats.org/officeDocument/2006/relationships/image" Target="../media/image250.png"/><Relationship Id="rId10" Type="http://schemas.openxmlformats.org/officeDocument/2006/relationships/image" Target="../media/image255.png"/><Relationship Id="rId4" Type="http://schemas.openxmlformats.org/officeDocument/2006/relationships/image" Target="../media/image249.png"/><Relationship Id="rId9" Type="http://schemas.openxmlformats.org/officeDocument/2006/relationships/image" Target="../media/image25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1.png"/><Relationship Id="rId3" Type="http://schemas.openxmlformats.org/officeDocument/2006/relationships/image" Target="../media/image248.png"/><Relationship Id="rId7" Type="http://schemas.openxmlformats.org/officeDocument/2006/relationships/image" Target="../media/image2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9.png"/><Relationship Id="rId11" Type="http://schemas.openxmlformats.org/officeDocument/2006/relationships/image" Target="../media/image264.png"/><Relationship Id="rId5" Type="http://schemas.openxmlformats.org/officeDocument/2006/relationships/image" Target="../media/image258.png"/><Relationship Id="rId10" Type="http://schemas.openxmlformats.org/officeDocument/2006/relationships/image" Target="../media/image263.png"/><Relationship Id="rId4" Type="http://schemas.openxmlformats.org/officeDocument/2006/relationships/image" Target="../media/image257.png"/><Relationship Id="rId9" Type="http://schemas.openxmlformats.org/officeDocument/2006/relationships/image" Target="../media/image26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9.png"/><Relationship Id="rId3" Type="http://schemas.openxmlformats.org/officeDocument/2006/relationships/image" Target="../media/image248.png"/><Relationship Id="rId7" Type="http://schemas.openxmlformats.org/officeDocument/2006/relationships/image" Target="../media/image268.png"/><Relationship Id="rId12" Type="http://schemas.openxmlformats.org/officeDocument/2006/relationships/image" Target="../media/image27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7.png"/><Relationship Id="rId11" Type="http://schemas.openxmlformats.org/officeDocument/2006/relationships/image" Target="../media/image272.png"/><Relationship Id="rId5" Type="http://schemas.openxmlformats.org/officeDocument/2006/relationships/image" Target="../media/image266.png"/><Relationship Id="rId10" Type="http://schemas.openxmlformats.org/officeDocument/2006/relationships/image" Target="../media/image271.png"/><Relationship Id="rId4" Type="http://schemas.openxmlformats.org/officeDocument/2006/relationships/image" Target="../media/image265.png"/><Relationship Id="rId9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9.png"/><Relationship Id="rId3" Type="http://schemas.openxmlformats.org/officeDocument/2006/relationships/image" Target="../media/image1.png"/><Relationship Id="rId7" Type="http://schemas.openxmlformats.org/officeDocument/2006/relationships/image" Target="../media/image188.png"/><Relationship Id="rId12" Type="http://schemas.openxmlformats.org/officeDocument/2006/relationships/image" Target="../media/image193.png"/><Relationship Id="rId2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7.png"/><Relationship Id="rId11" Type="http://schemas.openxmlformats.org/officeDocument/2006/relationships/image" Target="../media/image192.png"/><Relationship Id="rId5" Type="http://schemas.openxmlformats.org/officeDocument/2006/relationships/image" Target="../media/image186.png"/><Relationship Id="rId10" Type="http://schemas.openxmlformats.org/officeDocument/2006/relationships/image" Target="../media/image191.png"/><Relationship Id="rId4" Type="http://schemas.openxmlformats.org/officeDocument/2006/relationships/image" Target="../media/image185.png"/><Relationship Id="rId9" Type="http://schemas.openxmlformats.org/officeDocument/2006/relationships/image" Target="../media/image19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7.png"/><Relationship Id="rId13" Type="http://schemas.openxmlformats.org/officeDocument/2006/relationships/image" Target="../media/image202.png"/><Relationship Id="rId18" Type="http://schemas.openxmlformats.org/officeDocument/2006/relationships/image" Target="../media/image207.png"/><Relationship Id="rId3" Type="http://schemas.openxmlformats.org/officeDocument/2006/relationships/image" Target="../media/image192.png"/><Relationship Id="rId21" Type="http://schemas.openxmlformats.org/officeDocument/2006/relationships/image" Target="../media/image210.png"/><Relationship Id="rId7" Type="http://schemas.openxmlformats.org/officeDocument/2006/relationships/image" Target="../media/image196.png"/><Relationship Id="rId12" Type="http://schemas.openxmlformats.org/officeDocument/2006/relationships/image" Target="../media/image201.png"/><Relationship Id="rId17" Type="http://schemas.openxmlformats.org/officeDocument/2006/relationships/image" Target="../media/image206.png"/><Relationship Id="rId2" Type="http://schemas.openxmlformats.org/officeDocument/2006/relationships/image" Target="../media/image1.png"/><Relationship Id="rId16" Type="http://schemas.openxmlformats.org/officeDocument/2006/relationships/image" Target="../media/image205.png"/><Relationship Id="rId20" Type="http://schemas.openxmlformats.org/officeDocument/2006/relationships/image" Target="../media/image2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png"/><Relationship Id="rId11" Type="http://schemas.openxmlformats.org/officeDocument/2006/relationships/image" Target="../media/image200.png"/><Relationship Id="rId5" Type="http://schemas.openxmlformats.org/officeDocument/2006/relationships/image" Target="../media/image194.png"/><Relationship Id="rId15" Type="http://schemas.openxmlformats.org/officeDocument/2006/relationships/image" Target="../media/image204.png"/><Relationship Id="rId10" Type="http://schemas.openxmlformats.org/officeDocument/2006/relationships/image" Target="../media/image199.png"/><Relationship Id="rId19" Type="http://schemas.openxmlformats.org/officeDocument/2006/relationships/image" Target="../media/image208.png"/><Relationship Id="rId4" Type="http://schemas.openxmlformats.org/officeDocument/2006/relationships/image" Target="../media/image193.png"/><Relationship Id="rId9" Type="http://schemas.openxmlformats.org/officeDocument/2006/relationships/image" Target="../media/image198.png"/><Relationship Id="rId14" Type="http://schemas.openxmlformats.org/officeDocument/2006/relationships/image" Target="../media/image20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2.png"/><Relationship Id="rId7" Type="http://schemas.openxmlformats.org/officeDocument/2006/relationships/image" Target="../media/image2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5" Type="http://schemas.openxmlformats.org/officeDocument/2006/relationships/image" Target="../media/image209.png"/><Relationship Id="rId4" Type="http://schemas.openxmlformats.org/officeDocument/2006/relationships/image" Target="../media/image19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3.png"/><Relationship Id="rId3" Type="http://schemas.openxmlformats.org/officeDocument/2006/relationships/image" Target="../media/image192.png"/><Relationship Id="rId7" Type="http://schemas.openxmlformats.org/officeDocument/2006/relationships/image" Target="../media/image2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11" Type="http://schemas.openxmlformats.org/officeDocument/2006/relationships/image" Target="../media/image216.png"/><Relationship Id="rId5" Type="http://schemas.openxmlformats.org/officeDocument/2006/relationships/image" Target="../media/image209.png"/><Relationship Id="rId10" Type="http://schemas.openxmlformats.org/officeDocument/2006/relationships/image" Target="../media/image215.png"/><Relationship Id="rId4" Type="http://schemas.openxmlformats.org/officeDocument/2006/relationships/image" Target="../media/image193.png"/><Relationship Id="rId9" Type="http://schemas.openxmlformats.org/officeDocument/2006/relationships/image" Target="../media/image2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8.png"/><Relationship Id="rId3" Type="http://schemas.openxmlformats.org/officeDocument/2006/relationships/image" Target="../media/image192.png"/><Relationship Id="rId7" Type="http://schemas.openxmlformats.org/officeDocument/2006/relationships/image" Target="../media/image2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11" Type="http://schemas.openxmlformats.org/officeDocument/2006/relationships/image" Target="../media/image221.png"/><Relationship Id="rId5" Type="http://schemas.openxmlformats.org/officeDocument/2006/relationships/image" Target="../media/image209.png"/><Relationship Id="rId10" Type="http://schemas.openxmlformats.org/officeDocument/2006/relationships/image" Target="../media/image220.png"/><Relationship Id="rId4" Type="http://schemas.openxmlformats.org/officeDocument/2006/relationships/image" Target="../media/image193.png"/><Relationship Id="rId9" Type="http://schemas.openxmlformats.org/officeDocument/2006/relationships/image" Target="../media/image2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3" Type="http://schemas.openxmlformats.org/officeDocument/2006/relationships/image" Target="../media/image223.png"/><Relationship Id="rId7" Type="http://schemas.openxmlformats.org/officeDocument/2006/relationships/image" Target="../media/image2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6.png"/><Relationship Id="rId5" Type="http://schemas.openxmlformats.org/officeDocument/2006/relationships/image" Target="../media/image225.png"/><Relationship Id="rId10" Type="http://schemas.openxmlformats.org/officeDocument/2006/relationships/image" Target="../media/image230.png"/><Relationship Id="rId4" Type="http://schemas.openxmlformats.org/officeDocument/2006/relationships/image" Target="../media/image224.png"/><Relationship Id="rId9" Type="http://schemas.openxmlformats.org/officeDocument/2006/relationships/image" Target="../media/image2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2007" y="1970413"/>
            <a:ext cx="682430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Pagoda SF" pitchFamily="2" charset="0"/>
              </a:rPr>
              <a:t>Exercise 11D</a:t>
            </a:r>
          </a:p>
        </p:txBody>
      </p:sp>
    </p:spTree>
    <p:extLst>
      <p:ext uri="{BB962C8B-B14F-4D97-AF65-F5344CB8AC3E}">
        <p14:creationId xmlns:p14="http://schemas.microsoft.com/office/powerpoint/2010/main" val="2544912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+5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Notice that if we differentiate the inner bracket, we will get the term outside (multiplied by 2)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The terms are also multiplied together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Start by differentiating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and see what happens…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50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H="1">
            <a:off x="2468883" y="4075611"/>
            <a:ext cx="2538546" cy="164156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924696" y="3452951"/>
            <a:ext cx="27214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most cases, try starting with a power one higher than in the function you are integrating…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H="1" flipV="1">
            <a:off x="2455817" y="3387636"/>
            <a:ext cx="2464526" cy="4180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15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+5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Notice that if we differentiate the inner bracket, we will get the term outside (multiplied by 2)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The terms are also multiplied together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Start by differentiating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and see what happens…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50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80413" y="1519646"/>
                <a:ext cx="127291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413" y="1519646"/>
                <a:ext cx="1272913" cy="246221"/>
              </a:xfrm>
              <a:prstGeom prst="rect">
                <a:avLst/>
              </a:prstGeom>
              <a:blipFill>
                <a:blip r:embed="rId4"/>
                <a:stretch>
                  <a:fillRect l="-3365" r="-962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2847" y="1933303"/>
                <a:ext cx="1505348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2847" y="1933303"/>
                <a:ext cx="1505348" cy="4675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04115" y="2050868"/>
                <a:ext cx="4454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4115" y="2050868"/>
                <a:ext cx="445443" cy="246221"/>
              </a:xfrm>
              <a:prstGeom prst="rect">
                <a:avLst/>
              </a:prstGeom>
              <a:blipFill>
                <a:blip r:embed="rId6"/>
                <a:stretch>
                  <a:fillRect l="-16438" r="-1506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010197" y="1615439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219028" y="1607489"/>
            <a:ext cx="2803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67201" y="2564674"/>
                <a:ext cx="1620572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1" y="2564674"/>
                <a:ext cx="1620572" cy="4675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rc 17"/>
          <p:cNvSpPr/>
          <p:nvPr/>
        </p:nvSpPr>
        <p:spPr>
          <a:xfrm>
            <a:off x="5997134" y="2220685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258216" y="2352072"/>
            <a:ext cx="1030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84320" y="3279533"/>
            <a:ext cx="46677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Notice that this has given us the expression we were trying to integrate, but has been multiplied by 8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Therefore, when integrating we need to divide the original guess by 8…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064416" y="5140096"/>
                <a:ext cx="1790234" cy="554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+5</m:t>
                              </m:r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416" y="5140096"/>
                <a:ext cx="1790234" cy="5549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975363" y="4863737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297405" y="4977706"/>
            <a:ext cx="1030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26424" y="4526143"/>
                <a:ext cx="1849096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+5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424" y="4526143"/>
                <a:ext cx="1849096" cy="738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4781006" y="2638697"/>
            <a:ext cx="1105988" cy="3657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380309" y="3052354"/>
            <a:ext cx="1105988" cy="3657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310744" y="5155474"/>
            <a:ext cx="1062445" cy="5486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767944" y="1476102"/>
            <a:ext cx="892627" cy="3178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3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5" grpId="0" animBg="1"/>
      <p:bldP spid="16" grpId="0"/>
      <p:bldP spid="17" grpId="0"/>
      <p:bldP spid="18" grpId="0" animBg="1"/>
      <p:bldP spid="19" grpId="0"/>
      <p:bldP spid="23" grpId="0"/>
      <p:bldP spid="24" grpId="0" animBg="1"/>
      <p:bldP spid="25" grpId="0"/>
      <p:bldP spid="2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Use integration to 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𝑐𝑜𝑠𝑒𝑐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2+</m:t>
                                          </m:r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𝑐𝑜𝑡𝑥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Be careful with this one. It looks like we should use the rule involving ln, but actually the denominator will not differentiate to give the numerator…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We need to rewrite this as solve it as with the previous question…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17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Use integration to 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𝑐𝑜𝑠𝑒𝑐</m:t>
                                      </m:r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2+</m:t>
                                          </m:r>
                                          <m:r>
                                            <a:rPr lang="en-US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𝑐𝑜𝑡𝑥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Try rewriting it…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Now try differentiating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𝑐𝑜𝑡𝑥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US" sz="1600" dirty="0">
                    <a:latin typeface="Comic Sans MS" pitchFamily="66" charset="0"/>
                  </a:rPr>
                  <a:t> and see what happens…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5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1589" y="4765629"/>
                <a:ext cx="2954720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𝑐𝑜𝑠𝑒𝑐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𝑐𝑜𝑡𝑥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89" y="4765629"/>
                <a:ext cx="2954720" cy="7382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07359" y="1546162"/>
                <a:ext cx="15551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𝑐𝑜𝑡𝑥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359" y="1546162"/>
                <a:ext cx="1555106" cy="307777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098502" y="1959820"/>
                <a:ext cx="1893339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−2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𝑐𝑜𝑡𝑥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502" y="1959820"/>
                <a:ext cx="1893339" cy="501356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757485" y="2077386"/>
                <a:ext cx="1137619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𝑐𝑜𝑠𝑒𝑐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485" y="2077386"/>
                <a:ext cx="113761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102857" y="2556357"/>
                <a:ext cx="2536912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𝑐𝑜𝑠𝑒𝑐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𝑐𝑜𝑡𝑥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857" y="2556357"/>
                <a:ext cx="2536912" cy="501356"/>
              </a:xfrm>
              <a:prstGeom prst="rect">
                <a:avLst/>
              </a:prstGeom>
              <a:blipFill>
                <a:blip r:embed="rId8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107211" y="3144185"/>
                <a:ext cx="1564724" cy="5550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𝑐𝑜𝑠𝑒𝑐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𝑐𝑜𝑡𝑥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7211" y="3144185"/>
                <a:ext cx="1564724" cy="5550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698174" y="1702526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819920" y="1694575"/>
            <a:ext cx="2106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6650277" y="2238103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6445626" y="2825931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737189" y="2247569"/>
            <a:ext cx="1710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negatives cancel out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7039" y="2905067"/>
            <a:ext cx="2245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as a fraction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6903" y="3880424"/>
            <a:ext cx="46677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Notice that this has given us the expression we were trying to integrate, but has been multiplied by 2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Therefore, when integrating we need to divide the original guess by 2…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029404" y="5706153"/>
                <a:ext cx="1912511" cy="5142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2+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𝑐𝑜𝑡𝑥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−2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404" y="5706153"/>
                <a:ext cx="1912511" cy="5142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5809901" y="5377543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3" name="TextBox 22"/>
          <p:cNvSpPr txBox="1"/>
          <p:nvPr/>
        </p:nvSpPr>
        <p:spPr>
          <a:xfrm>
            <a:off x="6131943" y="5491512"/>
            <a:ext cx="1030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181372" y="5039949"/>
                <a:ext cx="1791451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𝑐𝑜𝑠𝑒𝑐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2+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𝑐𝑜𝑡𝑥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372" y="5039949"/>
                <a:ext cx="1791451" cy="6574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4293326" y="5730240"/>
            <a:ext cx="1175657" cy="49638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6" name="Rectangle 25"/>
          <p:cNvSpPr/>
          <p:nvPr/>
        </p:nvSpPr>
        <p:spPr>
          <a:xfrm>
            <a:off x="4611189" y="1545772"/>
            <a:ext cx="1058091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7" name="Rectangle 26"/>
          <p:cNvSpPr/>
          <p:nvPr/>
        </p:nvSpPr>
        <p:spPr>
          <a:xfrm>
            <a:off x="4641670" y="3178629"/>
            <a:ext cx="949234" cy="5138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8" name="Rectangle 27"/>
          <p:cNvSpPr/>
          <p:nvPr/>
        </p:nvSpPr>
        <p:spPr>
          <a:xfrm>
            <a:off x="1328058" y="3270069"/>
            <a:ext cx="1197427" cy="60524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05925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9" grpId="0"/>
      <p:bldP spid="10" grpId="0"/>
      <p:bldP spid="11" grpId="0"/>
      <p:bldP spid="12" grpId="0"/>
      <p:bldP spid="13" grpId="0" animBg="1"/>
      <p:bldP spid="14" grpId="0"/>
      <p:bldP spid="16" grpId="0" animBg="1"/>
      <p:bldP spid="17" grpId="0" animBg="1"/>
      <p:bldP spid="18" grpId="0"/>
      <p:bldP spid="19" grpId="0"/>
      <p:bldP spid="21" grpId="0"/>
      <p:bldP spid="22" grpId="0" animBg="1"/>
      <p:bldP spid="23" grpId="0"/>
      <p:bldP spid="24" grpId="0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Given that: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𝑡𝑎𝑛𝑥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Notice above, that when you differentiate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you get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in the answer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This means that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you should try differentiating it with the same power as in the answer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677622" y="1476494"/>
                <a:ext cx="101290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622" y="1476494"/>
                <a:ext cx="1012906" cy="307777"/>
              </a:xfrm>
              <a:prstGeom prst="rect">
                <a:avLst/>
              </a:prstGeom>
              <a:blipFill>
                <a:blip r:embed="rId4"/>
                <a:stretch>
                  <a:fillRect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77474" y="2473626"/>
                <a:ext cx="135671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𝑠𝑒𝑐𝑥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474" y="2473626"/>
                <a:ext cx="1356718" cy="501356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687817" y="2591192"/>
                <a:ext cx="110055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𝑠𝑒𝑐𝑥𝑡𝑎𝑛𝑥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817" y="2591192"/>
                <a:ext cx="110055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581829" y="3070163"/>
                <a:ext cx="1590628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𝑡𝑎𝑛𝑥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1829" y="3070163"/>
                <a:ext cx="1590628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619797" y="2190206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41543" y="2182255"/>
            <a:ext cx="2106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Arc 12"/>
          <p:cNvSpPr/>
          <p:nvPr/>
        </p:nvSpPr>
        <p:spPr>
          <a:xfrm>
            <a:off x="6615443" y="2760617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954903" y="2857169"/>
            <a:ext cx="900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98868" y="3217818"/>
            <a:ext cx="1058091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9" name="Arc 18"/>
          <p:cNvSpPr/>
          <p:nvPr/>
        </p:nvSpPr>
        <p:spPr>
          <a:xfrm>
            <a:off x="6545774" y="1654630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806860" y="1672805"/>
            <a:ext cx="1501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for differentiation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681976" y="2029487"/>
                <a:ext cx="11531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𝑠𝑒𝑐𝑥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976" y="2029487"/>
                <a:ext cx="1153136" cy="307777"/>
              </a:xfrm>
              <a:prstGeom prst="rect">
                <a:avLst/>
              </a:prstGeom>
              <a:blipFill>
                <a:blip r:embed="rId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0" y="513806"/>
            <a:ext cx="1619794" cy="26561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005943" y="3723670"/>
                <a:ext cx="4911634" cy="1136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has given us the expression we are looking for, but only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of it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  <a:sym typeface="Wingdings" panose="05000000000000000000" pitchFamily="2" charset="2"/>
                  </a:rPr>
                  <a:t> We therefore need to multiply the original guess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3" y="3723670"/>
                <a:ext cx="4911634" cy="1136017"/>
              </a:xfrm>
              <a:prstGeom prst="rect">
                <a:avLst/>
              </a:prstGeom>
              <a:blipFill>
                <a:blip r:embed="rId9"/>
                <a:stretch>
                  <a:fillRect t="-1075" r="-124" b="-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76354" y="4920342"/>
                <a:ext cx="1434432" cy="5650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354" y="4920342"/>
                <a:ext cx="1434432" cy="56509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563291" y="5508171"/>
                <a:ext cx="1107098" cy="4076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3291" y="5508171"/>
                <a:ext cx="1107098" cy="407676"/>
              </a:xfrm>
              <a:prstGeom prst="rect">
                <a:avLst/>
              </a:prstGeom>
              <a:blipFill>
                <a:blip r:embed="rId11"/>
                <a:stretch>
                  <a:fillRect l="-1657" t="-1515" r="-1105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905694" y="5185955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245153" y="5282507"/>
            <a:ext cx="10526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23405" y="3126378"/>
            <a:ext cx="1158241" cy="26561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0" name="Rectangle 29"/>
          <p:cNvSpPr/>
          <p:nvPr/>
        </p:nvSpPr>
        <p:spPr>
          <a:xfrm>
            <a:off x="4733108" y="5499463"/>
            <a:ext cx="622663" cy="4659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1" name="Rectangle 30"/>
          <p:cNvSpPr/>
          <p:nvPr/>
        </p:nvSpPr>
        <p:spPr>
          <a:xfrm>
            <a:off x="5077098" y="1480457"/>
            <a:ext cx="539932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122361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  <p:bldP spid="12" grpId="0"/>
      <p:bldP spid="13" grpId="0" animBg="1"/>
      <p:bldP spid="15" grpId="0"/>
      <p:bldP spid="17" grpId="0" animBg="1"/>
      <p:bldP spid="17" grpId="1" animBg="1"/>
      <p:bldP spid="19" grpId="0" animBg="1"/>
      <p:bldP spid="20" grpId="0"/>
      <p:bldP spid="21" grpId="0"/>
      <p:bldP spid="22" grpId="0" animBg="1"/>
      <p:bldP spid="22" grpId="1" animBg="1"/>
      <p:bldP spid="3" grpId="0"/>
      <p:bldP spid="26" grpId="0"/>
      <p:bldP spid="27" grpId="0" animBg="1"/>
      <p:bldP spid="28" grpId="0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Given that: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𝑡𝑎𝑛𝑥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Notice above, that when you differentiate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you get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in the answer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This means that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you should try differentiating it with the same power as in the answer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6D510E63-4A69-43C9-B4AB-43F22B0C7C26}"/>
                  </a:ext>
                </a:extLst>
              </p:cNvPr>
              <p:cNvSpPr/>
              <p:nvPr/>
            </p:nvSpPr>
            <p:spPr>
              <a:xfrm>
                <a:off x="4422330" y="1449221"/>
                <a:ext cx="1529008" cy="5868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𝑡𝑎𝑛𝑥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正方形/長方形 1">
                <a:extLst>
                  <a:ext uri="{FF2B5EF4-FFF2-40B4-BE49-F238E27FC236}">
                    <a16:creationId xmlns:a16="http://schemas.microsoft.com/office/drawing/2014/main" id="{6D510E63-4A69-43C9-B4AB-43F22B0C7C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330" y="1449221"/>
                <a:ext cx="1529008" cy="58682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25">
                <a:extLst>
                  <a:ext uri="{FF2B5EF4-FFF2-40B4-BE49-F238E27FC236}">
                    <a16:creationId xmlns:a16="http://schemas.microsoft.com/office/drawing/2014/main" id="{EFA075E8-EEB1-41DD-B69C-F7DEC774C3A8}"/>
                  </a:ext>
                </a:extLst>
              </p:cNvPr>
              <p:cNvSpPr txBox="1"/>
              <p:nvPr/>
            </p:nvSpPr>
            <p:spPr>
              <a:xfrm>
                <a:off x="4314716" y="2143534"/>
                <a:ext cx="1069139" cy="5691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25">
                <a:extLst>
                  <a:ext uri="{FF2B5EF4-FFF2-40B4-BE49-F238E27FC236}">
                    <a16:creationId xmlns:a16="http://schemas.microsoft.com/office/drawing/2014/main" id="{EFA075E8-EEB1-41DD-B69C-F7DEC774C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716" y="2143534"/>
                <a:ext cx="1069139" cy="5691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25">
                <a:extLst>
                  <a:ext uri="{FF2B5EF4-FFF2-40B4-BE49-F238E27FC236}">
                    <a16:creationId xmlns:a16="http://schemas.microsoft.com/office/drawing/2014/main" id="{A40F47A6-8DA3-4A35-B101-7D25DC1373F2}"/>
                  </a:ext>
                </a:extLst>
              </p:cNvPr>
              <p:cNvSpPr txBox="1"/>
              <p:nvPr/>
            </p:nvSpPr>
            <p:spPr>
              <a:xfrm>
                <a:off x="4316196" y="2890738"/>
                <a:ext cx="2158796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(0)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25">
                <a:extLst>
                  <a:ext uri="{FF2B5EF4-FFF2-40B4-BE49-F238E27FC236}">
                    <a16:creationId xmlns:a16="http://schemas.microsoft.com/office/drawing/2014/main" id="{A40F47A6-8DA3-4A35-B101-7D25DC1373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196" y="2890738"/>
                <a:ext cx="2158796" cy="484043"/>
              </a:xfrm>
              <a:prstGeom prst="rect">
                <a:avLst/>
              </a:prstGeom>
              <a:blipFill>
                <a:blip r:embed="rId6"/>
                <a:stretch>
                  <a:fillRect l="-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5">
                <a:extLst>
                  <a:ext uri="{FF2B5EF4-FFF2-40B4-BE49-F238E27FC236}">
                    <a16:creationId xmlns:a16="http://schemas.microsoft.com/office/drawing/2014/main" id="{ABCFB9B3-7843-41AB-B10A-7118455FA491}"/>
                  </a:ext>
                </a:extLst>
              </p:cNvPr>
              <p:cNvSpPr txBox="1"/>
              <p:nvPr/>
            </p:nvSpPr>
            <p:spPr>
              <a:xfrm>
                <a:off x="4299920" y="3531410"/>
                <a:ext cx="2289601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25">
                <a:extLst>
                  <a:ext uri="{FF2B5EF4-FFF2-40B4-BE49-F238E27FC236}">
                    <a16:creationId xmlns:a16="http://schemas.microsoft.com/office/drawing/2014/main" id="{ABCFB9B3-7843-41AB-B10A-7118455FA4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920" y="3531410"/>
                <a:ext cx="2289601" cy="4840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83AE7EFC-03C7-4BF2-9F72-D633CD98E0F2}"/>
                  </a:ext>
                </a:extLst>
              </p:cNvPr>
              <p:cNvSpPr txBox="1"/>
              <p:nvPr/>
            </p:nvSpPr>
            <p:spPr>
              <a:xfrm>
                <a:off x="4336910" y="4189837"/>
                <a:ext cx="165064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83AE7EFC-03C7-4BF2-9F72-D633CD98E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910" y="4189837"/>
                <a:ext cx="1650645" cy="484043"/>
              </a:xfrm>
              <a:prstGeom prst="rect">
                <a:avLst/>
              </a:prstGeom>
              <a:blipFill>
                <a:blip r:embed="rId8"/>
                <a:stretch>
                  <a:fillRect l="-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26">
            <a:extLst>
              <a:ext uri="{FF2B5EF4-FFF2-40B4-BE49-F238E27FC236}">
                <a16:creationId xmlns:a16="http://schemas.microsoft.com/office/drawing/2014/main" id="{DF6C92A4-9B33-4B44-8B58-5EA291D095AF}"/>
              </a:ext>
            </a:extLst>
          </p:cNvPr>
          <p:cNvSpPr/>
          <p:nvPr/>
        </p:nvSpPr>
        <p:spPr>
          <a:xfrm>
            <a:off x="5754774" y="1750296"/>
            <a:ext cx="299798" cy="68218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27">
            <a:extLst>
              <a:ext uri="{FF2B5EF4-FFF2-40B4-BE49-F238E27FC236}">
                <a16:creationId xmlns:a16="http://schemas.microsoft.com/office/drawing/2014/main" id="{3E373ED3-8BFD-4CAF-AC47-66F593E9E671}"/>
              </a:ext>
            </a:extLst>
          </p:cNvPr>
          <p:cNvSpPr txBox="1"/>
          <p:nvPr/>
        </p:nvSpPr>
        <p:spPr>
          <a:xfrm>
            <a:off x="5925557" y="1687050"/>
            <a:ext cx="3156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as we showed previously (we do not need to include the +c for definite integration)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26">
            <a:extLst>
              <a:ext uri="{FF2B5EF4-FFF2-40B4-BE49-F238E27FC236}">
                <a16:creationId xmlns:a16="http://schemas.microsoft.com/office/drawing/2014/main" id="{46F0978D-CC0B-4C5F-905C-0740EAC0C622}"/>
              </a:ext>
            </a:extLst>
          </p:cNvPr>
          <p:cNvSpPr/>
          <p:nvPr/>
        </p:nvSpPr>
        <p:spPr>
          <a:xfrm>
            <a:off x="6386568" y="2470867"/>
            <a:ext cx="299798" cy="68218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26">
            <a:extLst>
              <a:ext uri="{FF2B5EF4-FFF2-40B4-BE49-F238E27FC236}">
                <a16:creationId xmlns:a16="http://schemas.microsoft.com/office/drawing/2014/main" id="{72FEB05C-D68A-41AA-AB43-FE69BC6B7078}"/>
              </a:ext>
            </a:extLst>
          </p:cNvPr>
          <p:cNvSpPr/>
          <p:nvPr/>
        </p:nvSpPr>
        <p:spPr>
          <a:xfrm>
            <a:off x="6565601" y="3209194"/>
            <a:ext cx="270205" cy="57269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26">
            <a:extLst>
              <a:ext uri="{FF2B5EF4-FFF2-40B4-BE49-F238E27FC236}">
                <a16:creationId xmlns:a16="http://schemas.microsoft.com/office/drawing/2014/main" id="{040D3F33-EE74-4B23-8DCE-BF872CF71867}"/>
              </a:ext>
            </a:extLst>
          </p:cNvPr>
          <p:cNvSpPr/>
          <p:nvPr/>
        </p:nvSpPr>
        <p:spPr>
          <a:xfrm>
            <a:off x="6487182" y="3796600"/>
            <a:ext cx="268726" cy="67774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27">
            <a:extLst>
              <a:ext uri="{FF2B5EF4-FFF2-40B4-BE49-F238E27FC236}">
                <a16:creationId xmlns:a16="http://schemas.microsoft.com/office/drawing/2014/main" id="{501D32DD-BEF7-47CC-8EDB-39498DE87049}"/>
              </a:ext>
            </a:extLst>
          </p:cNvPr>
          <p:cNvSpPr txBox="1"/>
          <p:nvPr/>
        </p:nvSpPr>
        <p:spPr>
          <a:xfrm>
            <a:off x="6619494" y="2638440"/>
            <a:ext cx="2151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a subtraction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27">
                <a:extLst>
                  <a:ext uri="{FF2B5EF4-FFF2-40B4-BE49-F238E27FC236}">
                    <a16:creationId xmlns:a16="http://schemas.microsoft.com/office/drawing/2014/main" id="{A635578A-ECC9-4E94-B8B5-55E7093EE6B0}"/>
                  </a:ext>
                </a:extLst>
              </p:cNvPr>
              <p:cNvSpPr txBox="1"/>
              <p:nvPr/>
            </p:nvSpPr>
            <p:spPr>
              <a:xfrm>
                <a:off x="6674239" y="3119314"/>
                <a:ext cx="1741791" cy="6315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𝑠𝑒𝑐𝑥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𝑐𝑜𝑠𝑥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27">
                <a:extLst>
                  <a:ext uri="{FF2B5EF4-FFF2-40B4-BE49-F238E27FC236}">
                    <a16:creationId xmlns:a16="http://schemas.microsoft.com/office/drawing/2014/main" id="{A635578A-ECC9-4E94-B8B5-55E7093EE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239" y="3119314"/>
                <a:ext cx="1741791" cy="631520"/>
              </a:xfrm>
              <a:prstGeom prst="rect">
                <a:avLst/>
              </a:prstGeom>
              <a:blipFill>
                <a:blip r:embed="rId9"/>
                <a:stretch>
                  <a:fillRect t="-1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7">
                <a:extLst>
                  <a:ext uri="{FF2B5EF4-FFF2-40B4-BE49-F238E27FC236}">
                    <a16:creationId xmlns:a16="http://schemas.microsoft.com/office/drawing/2014/main" id="{1FB4C76E-5342-4E3A-AE79-9C0AC1C5CBCC}"/>
                  </a:ext>
                </a:extLst>
              </p:cNvPr>
              <p:cNvSpPr txBox="1"/>
              <p:nvPr/>
            </p:nvSpPr>
            <p:spPr>
              <a:xfrm>
                <a:off x="6649085" y="3910907"/>
                <a:ext cx="21131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Calculate using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27">
                <a:extLst>
                  <a:ext uri="{FF2B5EF4-FFF2-40B4-BE49-F238E27FC236}">
                    <a16:creationId xmlns:a16="http://schemas.microsoft.com/office/drawing/2014/main" id="{1FB4C76E-5342-4E3A-AE79-9C0AC1C5C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9085" y="3910907"/>
                <a:ext cx="2113175" cy="307777"/>
              </a:xfrm>
              <a:prstGeom prst="rect">
                <a:avLst/>
              </a:prstGeom>
              <a:blipFill>
                <a:blip r:embed="rId10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7">
                <a:extLst>
                  <a:ext uri="{FF2B5EF4-FFF2-40B4-BE49-F238E27FC236}">
                    <a16:creationId xmlns:a16="http://schemas.microsoft.com/office/drawing/2014/main" id="{D52D23E6-849F-426D-8473-9AB44331B7B3}"/>
                  </a:ext>
                </a:extLst>
              </p:cNvPr>
              <p:cNvSpPr txBox="1"/>
              <p:nvPr/>
            </p:nvSpPr>
            <p:spPr>
              <a:xfrm>
                <a:off x="4270160" y="4922962"/>
                <a:ext cx="4660776" cy="615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Since we know that this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we can set it equal to that, and solve for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27">
                <a:extLst>
                  <a:ext uri="{FF2B5EF4-FFF2-40B4-BE49-F238E27FC236}">
                    <a16:creationId xmlns:a16="http://schemas.microsoft.com/office/drawing/2014/main" id="{D52D23E6-849F-426D-8473-9AB44331B7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0160" y="4922962"/>
                <a:ext cx="4660776" cy="615490"/>
              </a:xfrm>
              <a:prstGeom prst="rect">
                <a:avLst/>
              </a:prstGeom>
              <a:blipFill>
                <a:blip r:embed="rId11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8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Given that: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sup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𝑡𝑎𝑛𝑥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𝑠𝑒𝑐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600" dirty="0">
                    <a:latin typeface="Comic Sans MS" pitchFamily="66" charset="0"/>
                  </a:rPr>
                  <a:t>, find the exact value of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Notice above, that when you differentiate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you get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in the answer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This means that for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, you should try differentiating it with the same power as in the answer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83AE7EFC-03C7-4BF2-9F72-D633CD98E0F2}"/>
                  </a:ext>
                </a:extLst>
              </p:cNvPr>
              <p:cNvSpPr txBox="1"/>
              <p:nvPr/>
            </p:nvSpPr>
            <p:spPr>
              <a:xfrm>
                <a:off x="4230378" y="1579802"/>
                <a:ext cx="1487395" cy="439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25">
                <a:extLst>
                  <a:ext uri="{FF2B5EF4-FFF2-40B4-BE49-F238E27FC236}">
                    <a16:creationId xmlns:a16="http://schemas.microsoft.com/office/drawing/2014/main" id="{83AE7EFC-03C7-4BF2-9F72-D633CD98E0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378" y="1579802"/>
                <a:ext cx="1487395" cy="439544"/>
              </a:xfrm>
              <a:prstGeom prst="rect">
                <a:avLst/>
              </a:prstGeom>
              <a:blipFill>
                <a:blip r:embed="rId4"/>
                <a:stretch>
                  <a:fillRect l="-2459" r="-2049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26">
            <a:extLst>
              <a:ext uri="{FF2B5EF4-FFF2-40B4-BE49-F238E27FC236}">
                <a16:creationId xmlns:a16="http://schemas.microsoft.com/office/drawing/2014/main" id="{040D3F33-EE74-4B23-8DCE-BF872CF71867}"/>
              </a:ext>
            </a:extLst>
          </p:cNvPr>
          <p:cNvSpPr/>
          <p:nvPr/>
        </p:nvSpPr>
        <p:spPr>
          <a:xfrm>
            <a:off x="5741457" y="1808000"/>
            <a:ext cx="233215" cy="64223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27">
                <a:extLst>
                  <a:ext uri="{FF2B5EF4-FFF2-40B4-BE49-F238E27FC236}">
                    <a16:creationId xmlns:a16="http://schemas.microsoft.com/office/drawing/2014/main" id="{1FB4C76E-5342-4E3A-AE79-9C0AC1C5CBCC}"/>
                  </a:ext>
                </a:extLst>
              </p:cNvPr>
              <p:cNvSpPr txBox="1"/>
              <p:nvPr/>
            </p:nvSpPr>
            <p:spPr>
              <a:xfrm>
                <a:off x="5841217" y="1886798"/>
                <a:ext cx="2113175" cy="4000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to both sides</a:t>
                </a:r>
              </a:p>
            </p:txBody>
          </p:sp>
        </mc:Choice>
        <mc:Fallback xmlns="">
          <p:sp>
            <p:nvSpPr>
              <p:cNvPr id="20" name="TextBox 27">
                <a:extLst>
                  <a:ext uri="{FF2B5EF4-FFF2-40B4-BE49-F238E27FC236}">
                    <a16:creationId xmlns:a16="http://schemas.microsoft.com/office/drawing/2014/main" id="{1FB4C76E-5342-4E3A-AE79-9C0AC1C5CB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17" y="1886798"/>
                <a:ext cx="2113175" cy="400046"/>
              </a:xfrm>
              <a:prstGeom prst="rect">
                <a:avLst/>
              </a:prstGeom>
              <a:blipFill>
                <a:blip r:embed="rId5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5">
                <a:extLst>
                  <a:ext uri="{FF2B5EF4-FFF2-40B4-BE49-F238E27FC236}">
                    <a16:creationId xmlns:a16="http://schemas.microsoft.com/office/drawing/2014/main" id="{EEB2A592-6887-491F-B778-91694DA015CF}"/>
                  </a:ext>
                </a:extLst>
              </p:cNvPr>
              <p:cNvSpPr txBox="1"/>
              <p:nvPr/>
            </p:nvSpPr>
            <p:spPr>
              <a:xfrm>
                <a:off x="4542576" y="2238228"/>
                <a:ext cx="1074205" cy="439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5">
                <a:extLst>
                  <a:ext uri="{FF2B5EF4-FFF2-40B4-BE49-F238E27FC236}">
                    <a16:creationId xmlns:a16="http://schemas.microsoft.com/office/drawing/2014/main" id="{EEB2A592-6887-491F-B778-91694DA015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2576" y="2238228"/>
                <a:ext cx="1074205" cy="439544"/>
              </a:xfrm>
              <a:prstGeom prst="rect">
                <a:avLst/>
              </a:prstGeom>
              <a:blipFill>
                <a:blip r:embed="rId6"/>
                <a:stretch>
                  <a:fillRect l="-3409" r="-3977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6">
            <a:extLst>
              <a:ext uri="{FF2B5EF4-FFF2-40B4-BE49-F238E27FC236}">
                <a16:creationId xmlns:a16="http://schemas.microsoft.com/office/drawing/2014/main" id="{3F5AB798-DFDD-4190-9430-D946A2C83013}"/>
              </a:ext>
            </a:extLst>
          </p:cNvPr>
          <p:cNvSpPr/>
          <p:nvPr/>
        </p:nvSpPr>
        <p:spPr>
          <a:xfrm>
            <a:off x="6275597" y="2430916"/>
            <a:ext cx="233215" cy="642236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5">
                <a:extLst>
                  <a:ext uri="{FF2B5EF4-FFF2-40B4-BE49-F238E27FC236}">
                    <a16:creationId xmlns:a16="http://schemas.microsoft.com/office/drawing/2014/main" id="{8DBB0062-4741-4DF4-BA40-3DA151A67CE7}"/>
                  </a:ext>
                </a:extLst>
              </p:cNvPr>
              <p:cNvSpPr txBox="1"/>
              <p:nvPr/>
            </p:nvSpPr>
            <p:spPr>
              <a:xfrm>
                <a:off x="5147738" y="2949922"/>
                <a:ext cx="117359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5">
                <a:extLst>
                  <a:ext uri="{FF2B5EF4-FFF2-40B4-BE49-F238E27FC236}">
                    <a16:creationId xmlns:a16="http://schemas.microsoft.com/office/drawing/2014/main" id="{8DBB0062-4741-4DF4-BA40-3DA151A67C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738" y="2949922"/>
                <a:ext cx="1173591" cy="215444"/>
              </a:xfrm>
              <a:prstGeom prst="rect">
                <a:avLst/>
              </a:prstGeom>
              <a:blipFill>
                <a:blip r:embed="rId7"/>
                <a:stretch>
                  <a:fillRect l="-3109" r="-518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5">
                <a:extLst>
                  <a:ext uri="{FF2B5EF4-FFF2-40B4-BE49-F238E27FC236}">
                    <a16:creationId xmlns:a16="http://schemas.microsoft.com/office/drawing/2014/main" id="{06240E59-AA52-4BC6-9485-833AF115F67E}"/>
                  </a:ext>
                </a:extLst>
              </p:cNvPr>
              <p:cNvSpPr txBox="1"/>
              <p:nvPr/>
            </p:nvSpPr>
            <p:spPr>
              <a:xfrm>
                <a:off x="4918398" y="3475184"/>
                <a:ext cx="12104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0.25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5">
                <a:extLst>
                  <a:ext uri="{FF2B5EF4-FFF2-40B4-BE49-F238E27FC236}">
                    <a16:creationId xmlns:a16="http://schemas.microsoft.com/office/drawing/2014/main" id="{06240E59-AA52-4BC6-9485-833AF115F6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398" y="3475184"/>
                <a:ext cx="1210460" cy="215444"/>
              </a:xfrm>
              <a:prstGeom prst="rect">
                <a:avLst/>
              </a:prstGeom>
              <a:blipFill>
                <a:blip r:embed="rId8"/>
                <a:stretch>
                  <a:fillRect l="-3030" r="-1010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6">
            <a:extLst>
              <a:ext uri="{FF2B5EF4-FFF2-40B4-BE49-F238E27FC236}">
                <a16:creationId xmlns:a16="http://schemas.microsoft.com/office/drawing/2014/main" id="{34C532B0-7EF1-46AB-83CB-E62FA9DA73A9}"/>
              </a:ext>
            </a:extLst>
          </p:cNvPr>
          <p:cNvSpPr/>
          <p:nvPr/>
        </p:nvSpPr>
        <p:spPr>
          <a:xfrm>
            <a:off x="6277078" y="3071588"/>
            <a:ext cx="203622" cy="52386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25F3CE7F-9A67-461C-8164-55D01EF07B09}"/>
                  </a:ext>
                </a:extLst>
              </p:cNvPr>
              <p:cNvSpPr txBox="1"/>
              <p:nvPr/>
            </p:nvSpPr>
            <p:spPr>
              <a:xfrm>
                <a:off x="4795590" y="3947179"/>
                <a:ext cx="1116268" cy="2451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0.25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5">
                <a:extLst>
                  <a:ext uri="{FF2B5EF4-FFF2-40B4-BE49-F238E27FC236}">
                    <a16:creationId xmlns:a16="http://schemas.microsoft.com/office/drawing/2014/main" id="{25F3CE7F-9A67-461C-8164-55D01EF07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590" y="3947179"/>
                <a:ext cx="1116268" cy="245195"/>
              </a:xfrm>
              <a:prstGeom prst="rect">
                <a:avLst/>
              </a:prstGeom>
              <a:blipFill>
                <a:blip r:embed="rId9"/>
                <a:stretch>
                  <a:fillRect r="-2186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5">
                <a:extLst>
                  <a:ext uri="{FF2B5EF4-FFF2-40B4-BE49-F238E27FC236}">
                    <a16:creationId xmlns:a16="http://schemas.microsoft.com/office/drawing/2014/main" id="{2DEB5EF9-BF72-47D2-B1D4-845ADBCA279D}"/>
                  </a:ext>
                </a:extLst>
              </p:cNvPr>
              <p:cNvSpPr txBox="1"/>
              <p:nvPr/>
            </p:nvSpPr>
            <p:spPr>
              <a:xfrm>
                <a:off x="4184510" y="4507952"/>
                <a:ext cx="1463414" cy="262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g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0.25</m:t>
                              </m:r>
                            </m:e>
                          </m:rad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5">
                <a:extLst>
                  <a:ext uri="{FF2B5EF4-FFF2-40B4-BE49-F238E27FC236}">
                    <a16:creationId xmlns:a16="http://schemas.microsoft.com/office/drawing/2014/main" id="{2DEB5EF9-BF72-47D2-B1D4-845ADBCA2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510" y="4507952"/>
                <a:ext cx="1463414" cy="262444"/>
              </a:xfrm>
              <a:prstGeom prst="rect">
                <a:avLst/>
              </a:prstGeom>
              <a:blipFill>
                <a:blip r:embed="rId10"/>
                <a:stretch>
                  <a:fillRect l="-1250" r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5">
                <a:extLst>
                  <a:ext uri="{FF2B5EF4-FFF2-40B4-BE49-F238E27FC236}">
                    <a16:creationId xmlns:a16="http://schemas.microsoft.com/office/drawing/2014/main" id="{301E2002-E250-4936-8C1D-4E09EC41ED72}"/>
                  </a:ext>
                </a:extLst>
              </p:cNvPr>
              <p:cNvSpPr txBox="1"/>
              <p:nvPr/>
            </p:nvSpPr>
            <p:spPr>
              <a:xfrm>
                <a:off x="5029369" y="4917806"/>
                <a:ext cx="619721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5">
                <a:extLst>
                  <a:ext uri="{FF2B5EF4-FFF2-40B4-BE49-F238E27FC236}">
                    <a16:creationId xmlns:a16="http://schemas.microsoft.com/office/drawing/2014/main" id="{301E2002-E250-4936-8C1D-4E09EC41ED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369" y="4917806"/>
                <a:ext cx="619721" cy="403316"/>
              </a:xfrm>
              <a:prstGeom prst="rect">
                <a:avLst/>
              </a:prstGeom>
              <a:blipFill>
                <a:blip r:embed="rId11"/>
                <a:stretch>
                  <a:fillRect l="-5882" t="-1515" r="-588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6">
            <a:extLst>
              <a:ext uri="{FF2B5EF4-FFF2-40B4-BE49-F238E27FC236}">
                <a16:creationId xmlns:a16="http://schemas.microsoft.com/office/drawing/2014/main" id="{9E4B890A-9439-4850-B34E-BC693CC552DF}"/>
              </a:ext>
            </a:extLst>
          </p:cNvPr>
          <p:cNvSpPr/>
          <p:nvPr/>
        </p:nvSpPr>
        <p:spPr>
          <a:xfrm>
            <a:off x="6092127" y="3596850"/>
            <a:ext cx="203622" cy="52386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26">
            <a:extLst>
              <a:ext uri="{FF2B5EF4-FFF2-40B4-BE49-F238E27FC236}">
                <a16:creationId xmlns:a16="http://schemas.microsoft.com/office/drawing/2014/main" id="{E11299D3-7D01-48F0-925B-A599D5105951}"/>
              </a:ext>
            </a:extLst>
          </p:cNvPr>
          <p:cNvSpPr/>
          <p:nvPr/>
        </p:nvSpPr>
        <p:spPr>
          <a:xfrm>
            <a:off x="5853909" y="4077724"/>
            <a:ext cx="203622" cy="52386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26">
            <a:extLst>
              <a:ext uri="{FF2B5EF4-FFF2-40B4-BE49-F238E27FC236}">
                <a16:creationId xmlns:a16="http://schemas.microsoft.com/office/drawing/2014/main" id="{238DBFE1-5865-4759-A3C2-D3D2CB7845D2}"/>
              </a:ext>
            </a:extLst>
          </p:cNvPr>
          <p:cNvSpPr/>
          <p:nvPr/>
        </p:nvSpPr>
        <p:spPr>
          <a:xfrm>
            <a:off x="5571302" y="4656251"/>
            <a:ext cx="203622" cy="52386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7">
                <a:extLst>
                  <a:ext uri="{FF2B5EF4-FFF2-40B4-BE49-F238E27FC236}">
                    <a16:creationId xmlns:a16="http://schemas.microsoft.com/office/drawing/2014/main" id="{FCFCE29D-FCBB-4314-99E4-FA8325B1FBA2}"/>
                  </a:ext>
                </a:extLst>
              </p:cNvPr>
              <p:cNvSpPr txBox="1"/>
              <p:nvPr/>
            </p:nvSpPr>
            <p:spPr>
              <a:xfrm>
                <a:off x="6489288" y="2463847"/>
                <a:ext cx="1837968" cy="541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27">
                <a:extLst>
                  <a:ext uri="{FF2B5EF4-FFF2-40B4-BE49-F238E27FC236}">
                    <a16:creationId xmlns:a16="http://schemas.microsoft.com/office/drawing/2014/main" id="{FCFCE29D-FCBB-4314-99E4-FA8325B1F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288" y="2463847"/>
                <a:ext cx="1837968" cy="541623"/>
              </a:xfrm>
              <a:prstGeom prst="rect">
                <a:avLst/>
              </a:prstGeom>
              <a:blipFill>
                <a:blip r:embed="rId12"/>
                <a:stretch>
                  <a:fillRect t="-2247" r="-1993" b="-78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27">
            <a:extLst>
              <a:ext uri="{FF2B5EF4-FFF2-40B4-BE49-F238E27FC236}">
                <a16:creationId xmlns:a16="http://schemas.microsoft.com/office/drawing/2014/main" id="{F081C452-CA08-469C-AE8E-5242586BAC05}"/>
              </a:ext>
            </a:extLst>
          </p:cNvPr>
          <p:cNvSpPr txBox="1"/>
          <p:nvPr/>
        </p:nvSpPr>
        <p:spPr>
          <a:xfrm>
            <a:off x="6391634" y="3156306"/>
            <a:ext cx="22729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both sides by 20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27">
            <a:extLst>
              <a:ext uri="{FF2B5EF4-FFF2-40B4-BE49-F238E27FC236}">
                <a16:creationId xmlns:a16="http://schemas.microsoft.com/office/drawing/2014/main" id="{C1C183BE-39C2-45DD-84A1-92365F2BF21B}"/>
              </a:ext>
            </a:extLst>
          </p:cNvPr>
          <p:cNvSpPr txBox="1"/>
          <p:nvPr/>
        </p:nvSpPr>
        <p:spPr>
          <a:xfrm>
            <a:off x="6285102" y="3697844"/>
            <a:ext cx="1678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Take the 4</a:t>
            </a:r>
            <a:r>
              <a:rPr lang="en-US" sz="1400" baseline="30000" dirty="0">
                <a:solidFill>
                  <a:srgbClr val="FF0000"/>
                </a:solidFill>
                <a:latin typeface="Comic Sans MS" pitchFamily="66" charset="0"/>
              </a:rPr>
              <a:t>th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root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27">
            <a:extLst>
              <a:ext uri="{FF2B5EF4-FFF2-40B4-BE49-F238E27FC236}">
                <a16:creationId xmlns:a16="http://schemas.microsoft.com/office/drawing/2014/main" id="{B8A8993F-9595-41B5-82D6-F4BAB3FF4028}"/>
              </a:ext>
            </a:extLst>
          </p:cNvPr>
          <p:cNvSpPr txBox="1"/>
          <p:nvPr/>
        </p:nvSpPr>
        <p:spPr>
          <a:xfrm>
            <a:off x="5770198" y="4266015"/>
            <a:ext cx="16781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Inverse cos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646CC16F-CFFD-4AC2-A113-48E1BA2DB490}"/>
              </a:ext>
            </a:extLst>
          </p:cNvPr>
          <p:cNvSpPr txBox="1"/>
          <p:nvPr/>
        </p:nvSpPr>
        <p:spPr>
          <a:xfrm>
            <a:off x="5619279" y="4621123"/>
            <a:ext cx="3089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Calculate, with your calculator in radians…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11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2" grpId="0"/>
      <p:bldP spid="23" grpId="0" animBg="1"/>
      <p:bldP spid="24" grpId="0"/>
      <p:bldP spid="25" grpId="0"/>
      <p:bldP spid="26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In the differentiation chapter, you learnt how to differentiate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092337" y="1613856"/>
                <a:ext cx="148810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𝑙𝑛𝑥</m:t>
                      </m:r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337" y="1613856"/>
                <a:ext cx="14881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92338" y="2427316"/>
                <a:ext cx="13462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2338" y="2427316"/>
                <a:ext cx="134620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1758" y="3091345"/>
                <a:ext cx="1559466" cy="983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𝑑𝑥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𝑑𝑦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758" y="3091345"/>
                <a:ext cx="1559466" cy="9839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61758" y="4178926"/>
                <a:ext cx="1559466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800" b="0" i="1" smtClean="0">
                                  <a:latin typeface="Cambria Math"/>
                                </a:rPr>
                                <m:t>𝑦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758" y="4178926"/>
                <a:ext cx="1559466" cy="9103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73634" y="5261559"/>
                <a:ext cx="1375889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634" y="5261559"/>
                <a:ext cx="1375889" cy="9103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33356" y="1637607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Let:</a:t>
            </a:r>
          </a:p>
        </p:txBody>
      </p:sp>
      <p:sp>
        <p:nvSpPr>
          <p:cNvPr id="12" name="Arc 11"/>
          <p:cNvSpPr/>
          <p:nvPr/>
        </p:nvSpPr>
        <p:spPr>
          <a:xfrm>
            <a:off x="6293725" y="1920634"/>
            <a:ext cx="432459" cy="795648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c 12"/>
          <p:cNvSpPr/>
          <p:nvPr/>
        </p:nvSpPr>
        <p:spPr>
          <a:xfrm>
            <a:off x="6234348" y="2793471"/>
            <a:ext cx="533400" cy="762000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246223" y="3697975"/>
            <a:ext cx="563088" cy="97773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Arc 14"/>
          <p:cNvSpPr/>
          <p:nvPr/>
        </p:nvSpPr>
        <p:spPr>
          <a:xfrm>
            <a:off x="6246223" y="4816234"/>
            <a:ext cx="503711" cy="952006"/>
          </a:xfrm>
          <a:prstGeom prst="arc">
            <a:avLst>
              <a:gd name="adj1" fmla="val 16200000"/>
              <a:gd name="adj2" fmla="val 549288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6591598" y="2093817"/>
            <a:ext cx="2462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Inverse Logarithm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27173" y="3010195"/>
            <a:ext cx="173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15298" y="3750424"/>
                <a:ext cx="1524000" cy="896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=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𝑑𝑦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298" y="3750424"/>
                <a:ext cx="1524000" cy="8962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632170" y="4933008"/>
                <a:ext cx="20415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omic Sans MS" pitchFamily="66" charset="0"/>
                  </a:rPr>
                  <a:t>Earlier we said that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𝑦</m:t>
                        </m:r>
                      </m:sup>
                    </m:sSup>
                  </m:oMath>
                </a14:m>
                <a:endParaRPr lang="en-GB" baseline="30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170" y="4933008"/>
                <a:ext cx="2041565" cy="646331"/>
              </a:xfrm>
              <a:prstGeom prst="rect">
                <a:avLst/>
              </a:prstGeom>
              <a:blipFill>
                <a:blip r:embed="rId10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5860868" y="4711337"/>
            <a:ext cx="452846" cy="39188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5852160" y="5843451"/>
            <a:ext cx="296091" cy="3483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5199017" y="2481942"/>
            <a:ext cx="1132114" cy="38317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blipFill>
                <a:blip r:embed="rId11"/>
                <a:stretch>
                  <a:fillRect l="-526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blipFill>
                <a:blip r:embed="rId12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36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blipFill>
                <a:blip r:embed="rId3"/>
                <a:stretch>
                  <a:fillRect l="-526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blipFill>
                <a:blip r:embed="rId4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733800" y="1450769"/>
                <a:ext cx="199394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𝑦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𝑙𝑛𝑓</m:t>
                      </m:r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r>
                        <a:rPr lang="en-GB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1450769"/>
                <a:ext cx="1993944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2874819" y="1474520"/>
            <a:ext cx="856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latin typeface="Comic Sans MS" pitchFamily="66" charset="0"/>
              </a:rPr>
              <a:t>Let: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6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8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302333" y="2802576"/>
                <a:ext cx="110203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𝑙𝑛𝑢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333" y="2802576"/>
                <a:ext cx="1102033" cy="400110"/>
              </a:xfrm>
              <a:prstGeom prst="rect">
                <a:avLst/>
              </a:prstGeom>
              <a:blipFill>
                <a:blip r:embed="rId10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145975" y="3299361"/>
                <a:ext cx="103432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975" y="3299361"/>
                <a:ext cx="1034322" cy="6767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/>
          <p:cNvSpPr/>
          <p:nvPr/>
        </p:nvSpPr>
        <p:spPr>
          <a:xfrm>
            <a:off x="6301932" y="3000335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554305" y="3092299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26675" y="5023263"/>
                <a:ext cx="396391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675" y="5023263"/>
                <a:ext cx="396391" cy="6705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97828" y="5163788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8" y="5163788"/>
                <a:ext cx="804772" cy="400110"/>
              </a:xfrm>
              <a:prstGeom prst="rect">
                <a:avLst/>
              </a:prstGeom>
              <a:blipFill>
                <a:blip r:embed="rId14"/>
                <a:stretch>
                  <a:fillRect l="-758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24695" y="5828806"/>
                <a:ext cx="746551" cy="725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828806"/>
                <a:ext cx="746551" cy="7251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57105" y="598120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105" y="5981206"/>
                <a:ext cx="804772" cy="400110"/>
              </a:xfrm>
              <a:prstGeom prst="rect">
                <a:avLst/>
              </a:prstGeom>
              <a:blipFill>
                <a:blip r:embed="rId17"/>
                <a:stretch>
                  <a:fillRect l="-758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5053043" y="458964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5253736" y="5432401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257915" y="4764741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494235" y="5571866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35" y="5571866"/>
                <a:ext cx="1364558" cy="400110"/>
              </a:xfrm>
              <a:prstGeom prst="rect">
                <a:avLst/>
              </a:prstGeom>
              <a:blipFill>
                <a:blip r:embed="rId1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50"/>
          <p:cNvSpPr/>
          <p:nvPr/>
        </p:nvSpPr>
        <p:spPr>
          <a:xfrm>
            <a:off x="2315688" y="3313216"/>
            <a:ext cx="1294411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163788" y="3334988"/>
            <a:ext cx="1047008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4199907" y="4223658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779818" y="4221679"/>
            <a:ext cx="407719" cy="6887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4180114" y="5050973"/>
            <a:ext cx="320636" cy="63730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512623" y="5191497"/>
            <a:ext cx="593767" cy="3542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106877" y="1436915"/>
            <a:ext cx="2339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But what about if the logarithm was a function of x?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184468" y="5421087"/>
            <a:ext cx="291738" cy="2743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4206239" y="6183087"/>
            <a:ext cx="557350" cy="3657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Rectangle 59"/>
          <p:cNvSpPr/>
          <p:nvPr/>
        </p:nvSpPr>
        <p:spPr>
          <a:xfrm>
            <a:off x="4123507" y="2164081"/>
            <a:ext cx="1049383" cy="36575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501636" y="5805847"/>
                <a:ext cx="1437317" cy="7479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636" y="5805847"/>
                <a:ext cx="1437317" cy="74796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blipFill>
                <a:blip r:embed="rId20"/>
                <a:stretch>
                  <a:fillRect l="-448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blipFill>
                <a:blip r:embed="rId21"/>
                <a:stretch>
                  <a:fillRect l="-417" b="-25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212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/>
      <p:bldP spid="39" grpId="0"/>
      <p:bldP spid="40" grpId="0"/>
      <p:bldP spid="43" grpId="0"/>
      <p:bldP spid="44" grpId="0"/>
      <p:bldP spid="44" grpId="1"/>
      <p:bldP spid="45" grpId="0"/>
      <p:bldP spid="45" grpId="1"/>
      <p:bldP spid="46" grpId="0"/>
      <p:bldP spid="46" grpId="1"/>
      <p:bldP spid="47" grpId="0" animBg="1"/>
      <p:bldP spid="48" grpId="0" animBg="1"/>
      <p:bldP spid="49" grpId="0"/>
      <p:bldP spid="50" grpId="0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/>
      <p:bldP spid="62" grpId="0" animBg="1"/>
      <p:bldP spid="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blipFill>
                <a:blip r:embed="rId3"/>
                <a:stretch>
                  <a:fillRect l="-526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blipFill>
                <a:blip r:embed="rId4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blipFill>
                <a:blip r:embed="rId5"/>
                <a:stretch>
                  <a:fillRect l="-448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blipFill>
                <a:blip r:embed="rId6"/>
                <a:stretch>
                  <a:fillRect l="-417" b="-25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You can use this pattern to help integrate functions of the form: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You should be checking if the denominator would differentiate to give the numerator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It will still work if the differential would then have to be multiplied by the constant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7"/>
                <a:stretch>
                  <a:fillRect t="-766" r="-2003" b="-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137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blipFill>
                <a:blip r:embed="rId3"/>
                <a:stretch>
                  <a:fillRect l="-526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blipFill>
                <a:blip r:embed="rId4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blipFill>
                <a:blip r:embed="rId5"/>
                <a:stretch>
                  <a:fillRect l="-448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blipFill>
                <a:blip r:embed="rId6"/>
                <a:stretch>
                  <a:fillRect l="-417" b="-25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Notice that the denominator will differentiate to give the numerator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So start by checking if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𝑑𝑒𝑛𝑜𝑚𝑖𝑛𝑎𝑡𝑜𝑟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will work… 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7"/>
                <a:stretch>
                  <a:fillRect t="-766" r="-68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49931" y="1889759"/>
                <a:ext cx="13624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931" y="1889759"/>
                <a:ext cx="1362488" cy="246221"/>
              </a:xfrm>
              <a:prstGeom prst="rect">
                <a:avLst/>
              </a:prstGeom>
              <a:blipFill>
                <a:blip r:embed="rId8"/>
                <a:stretch>
                  <a:fillRect l="-313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49784" y="2320834"/>
                <a:ext cx="1126142" cy="471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2320834"/>
                <a:ext cx="1126142" cy="471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5579120" y="2002970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761826" y="2038562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the relationship above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6069875" y="1341121"/>
            <a:ext cx="1497874" cy="252548"/>
          </a:xfrm>
          <a:prstGeom prst="straightConnector1">
            <a:avLst/>
          </a:prstGeom>
          <a:ln w="635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19748" y="3153258"/>
            <a:ext cx="36504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Since this gives us exactly what we are trying to integrate, it must follow that: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282939" y="3968795"/>
                <a:ext cx="1396728" cy="6574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4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𝑥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+1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939" y="3968795"/>
                <a:ext cx="1396728" cy="65742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85837" y="4713379"/>
                <a:ext cx="150355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</m:t>
                      </m:r>
                    </m:oMath>
                  </m:oMathPara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837" y="4713379"/>
                <a:ext cx="150355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426720" y="4280261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5513632" y="4289727"/>
            <a:ext cx="34126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 (remember you should include the modulus sign!)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335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 animBg="1"/>
      <p:bldP spid="13" grpId="0"/>
      <p:bldP spid="17" grpId="0"/>
      <p:bldP spid="7" grpId="0"/>
      <p:bldP spid="19" grpId="0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𝑙𝑛𝑥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7532" y="0"/>
                <a:ext cx="1136468" cy="307777"/>
              </a:xfrm>
              <a:prstGeom prst="rect">
                <a:avLst/>
              </a:prstGeom>
              <a:blipFill>
                <a:blip r:embed="rId3"/>
                <a:stretch>
                  <a:fillRect l="-526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0585" y="305194"/>
                <a:ext cx="1233415" cy="417230"/>
              </a:xfrm>
              <a:prstGeom prst="rect">
                <a:avLst/>
              </a:prstGeom>
              <a:blipFill>
                <a:blip r:embed="rId4"/>
                <a:stretch>
                  <a:fillRect l="-48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If: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𝑦</m:t>
                    </m:r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𝑙𝑛𝑓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1589" y="857794"/>
                <a:ext cx="1332411" cy="307777"/>
              </a:xfrm>
              <a:prstGeom prst="rect">
                <a:avLst/>
              </a:prstGeom>
              <a:blipFill>
                <a:blip r:embed="rId5"/>
                <a:stretch>
                  <a:fillRect l="-448" b="-14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1400" b="0" dirty="0">
                    <a:latin typeface="Comic Sans MS" panose="030F0702030302020204" pitchFamily="66" charset="0"/>
                  </a:rPr>
                  <a:t>Then: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325" y="1162988"/>
                <a:ext cx="1436675" cy="452432"/>
              </a:xfrm>
              <a:prstGeom prst="rect">
                <a:avLst/>
              </a:prstGeom>
              <a:blipFill>
                <a:blip r:embed="rId6"/>
                <a:stretch>
                  <a:fillRect l="-417" b="-256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𝑐𝑜𝑠𝑥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3+2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𝑠𝑖𝑛𝑥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Notice that the denominator will differentiate to give the numerator (albeit also being multiplied by 2…)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So start by checking if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𝑙𝑛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⁡(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𝑑𝑒𝑛𝑜𝑚𝑖𝑛𝑎𝑡𝑜𝑟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 will work… 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200"/>
                <a:ext cx="3653246" cy="4774474"/>
              </a:xfrm>
              <a:prstGeom prst="rect">
                <a:avLst/>
              </a:prstGeom>
              <a:blipFill>
                <a:blip r:embed="rId7"/>
                <a:stretch>
                  <a:fillRect t="-766" r="-68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9931" y="1889759"/>
                <a:ext cx="165353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931" y="1889759"/>
                <a:ext cx="1653530" cy="246221"/>
              </a:xfrm>
              <a:prstGeom prst="rect">
                <a:avLst/>
              </a:prstGeom>
              <a:blipFill>
                <a:blip r:embed="rId8"/>
                <a:stretch>
                  <a:fillRect l="-2583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249784" y="2320834"/>
                <a:ext cx="1417183" cy="471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4" y="2320834"/>
                <a:ext cx="1417183" cy="471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3"/>
          <p:cNvSpPr/>
          <p:nvPr/>
        </p:nvSpPr>
        <p:spPr>
          <a:xfrm>
            <a:off x="5875212" y="2011679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057918" y="2047271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the relationship above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6069875" y="1341121"/>
            <a:ext cx="1497874" cy="252548"/>
          </a:xfrm>
          <a:prstGeom prst="straightConnector1">
            <a:avLst/>
          </a:prstGeom>
          <a:ln w="635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380410" y="3083592"/>
            <a:ext cx="4362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Since this gives us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double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what we are looking for, we need to </a:t>
            </a:r>
            <a:r>
              <a:rPr lang="en-US" sz="1400" u="sng" dirty="0">
                <a:solidFill>
                  <a:srgbClr val="FF0000"/>
                </a:solidFill>
                <a:latin typeface="Comic Sans MS" pitchFamily="66" charset="0"/>
              </a:rPr>
              <a:t>halve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the original ‘guess’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Therefore…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181442" y="4221344"/>
                <a:ext cx="1826141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𝑐𝑜𝑠𝑥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3+2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𝑠𝑖𝑛𝑥</m:t>
                                  </m:r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442" y="4221344"/>
                <a:ext cx="1826141" cy="7382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120726" y="5000761"/>
                <a:ext cx="2130455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0726" y="5000761"/>
                <a:ext cx="2130455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685211" y="1854926"/>
            <a:ext cx="1323703" cy="32221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384766" y="5020491"/>
            <a:ext cx="1380308" cy="5268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010194" y="4663439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192900" y="4699031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Integrate, including the modulus sign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733109" y="2312126"/>
            <a:ext cx="962298" cy="5268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1428206" y="3309257"/>
            <a:ext cx="962298" cy="52686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31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 animBg="1"/>
      <p:bldP spid="27" grpId="0"/>
      <p:bldP spid="3" grpId="0"/>
      <p:bldP spid="30" grpId="0"/>
      <p:bldP spid="6" grpId="0" animBg="1"/>
      <p:bldP spid="6" grpId="1" animBg="1"/>
      <p:bldP spid="31" grpId="0" animBg="1"/>
      <p:bldP spid="31" grpId="1" animBg="1"/>
      <p:bldP spid="32" grpId="0" animBg="1"/>
      <p:bldP spid="33" grpId="0"/>
      <p:bldP spid="34" grpId="0" animBg="1"/>
      <p:bldP spid="34" grpId="1" animBg="1"/>
      <p:bldP spid="35" grpId="0" animBg="1"/>
      <p:bldP spid="3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You can use a similar method when integrating functions of the form: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𝑘𝑓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So you should look for two functions multiplied together, where one is the derivative of the other (usually one will be raised to a power as well)…</a:t>
                </a: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l="-668" t="-613" r="-26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 flipV="1">
            <a:off x="2690950" y="3805647"/>
            <a:ext cx="679267" cy="51380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74127" y="4284618"/>
            <a:ext cx="1654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Function raised to a power…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H="1" flipV="1">
            <a:off x="1911532" y="3853545"/>
            <a:ext cx="535576" cy="6313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463040" y="4511041"/>
            <a:ext cx="1793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 derivative of that function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1001486" y="3823064"/>
            <a:ext cx="539932" cy="59218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04652" y="4419600"/>
            <a:ext cx="14064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 constant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527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So notice here that sine differentiates to cosine, and they are multiplied together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You should start by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𝑠𝑖𝑛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and see what happens…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H="1">
            <a:off x="2773684" y="5251269"/>
            <a:ext cx="1345470" cy="53557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975463" y="4463144"/>
            <a:ext cx="27214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most cases, try starting with a power one higher than in the function you are integrating…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464526" y="3735977"/>
            <a:ext cx="1598022" cy="79683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2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Integration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11D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7182" t="36682" r="64356" b="39873"/>
          <a:stretch/>
        </p:blipFill>
        <p:spPr>
          <a:xfrm>
            <a:off x="0" y="0"/>
            <a:ext cx="1837457" cy="131246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3"/>
              <p:cNvSpPr txBox="1">
                <a:spLocks noChangeArrowheads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b="1" dirty="0">
                    <a:latin typeface="Comic Sans MS" pitchFamily="66" charset="0"/>
                  </a:rPr>
                  <a:t>When integrating some equations, you might need to use the chain rule, but in reverse…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Find: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sSup>
                                <m:sSup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</a:rPr>
                  <a:t>So notice here that sine differentiates to cosine, and they are multiplied together</a:t>
                </a:r>
              </a:p>
              <a:p>
                <a:pPr marL="0" indent="0" algn="ctr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 You should start by differentiating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𝑦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=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𝑠𝑖𝑛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and see what happens…</a:t>
                </a:r>
              </a:p>
            </p:txBody>
          </p:sp>
        </mc:Choice>
        <mc:Fallback xmlns="">
          <p:sp>
            <p:nvSpPr>
              <p:cNvPr id="6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1600199"/>
                <a:ext cx="3653246" cy="4966063"/>
              </a:xfrm>
              <a:prstGeom prst="rect">
                <a:avLst/>
              </a:prstGeom>
              <a:blipFill>
                <a:blip r:embed="rId3"/>
                <a:stretch>
                  <a:fillRect t="-613" r="-2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41223" y="1541417"/>
                <a:ext cx="92448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223" y="1541417"/>
                <a:ext cx="924484" cy="246221"/>
              </a:xfrm>
              <a:prstGeom prst="rect">
                <a:avLst/>
              </a:prstGeom>
              <a:blipFill>
                <a:blip r:embed="rId4"/>
                <a:stretch>
                  <a:fillRect l="-5263" r="-1974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36870" y="2068286"/>
                <a:ext cx="10912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870" y="2068286"/>
                <a:ext cx="1091261" cy="246221"/>
              </a:xfrm>
              <a:prstGeom prst="rect">
                <a:avLst/>
              </a:prstGeom>
              <a:blipFill>
                <a:blip r:embed="rId5"/>
                <a:stretch>
                  <a:fillRect l="-3911" r="-1117"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5335282" y="1637211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30902" y="1777306"/>
            <a:ext cx="2824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for differentiation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219304" y="2481943"/>
                <a:ext cx="1323696" cy="4658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𝑠𝑖𝑛𝑥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9304" y="2481943"/>
                <a:ext cx="1323696" cy="4658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86401" y="2599508"/>
                <a:ext cx="629788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1" y="2599508"/>
                <a:ext cx="629788" cy="246221"/>
              </a:xfrm>
              <a:prstGeom prst="rect">
                <a:avLst/>
              </a:prstGeom>
              <a:blipFill>
                <a:blip r:embed="rId7"/>
                <a:stretch>
                  <a:fillRect l="-10680" r="-1068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966654" y="2164079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175485" y="2156129"/>
            <a:ext cx="2803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223658" y="3113314"/>
                <a:ext cx="1564083" cy="4675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𝑥𝑐𝑜𝑠𝑥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8" y="3113314"/>
                <a:ext cx="1564083" cy="4675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953591" y="2769325"/>
            <a:ext cx="333999" cy="58545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214673" y="2900712"/>
            <a:ext cx="1030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19155" y="3802048"/>
            <a:ext cx="4667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Notice that this has given us the exact expression we are trying to integrate…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Therefore: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01932" y="3426823"/>
            <a:ext cx="1197428" cy="2917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4728755" y="3204755"/>
            <a:ext cx="1071154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07864" y="4822234"/>
                <a:ext cx="1912639" cy="738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864" y="4822234"/>
                <a:ext cx="1912639" cy="7382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3999117" y="5558107"/>
                <a:ext cx="12938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9117" y="5558107"/>
                <a:ext cx="1293816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888278" y="5185954"/>
            <a:ext cx="329643" cy="53557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210320" y="5299923"/>
            <a:ext cx="10308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Integrate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59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  <p:bldP spid="14" grpId="0"/>
      <p:bldP spid="18" grpId="0"/>
      <p:bldP spid="19" grpId="0"/>
      <p:bldP spid="20" grpId="0" animBg="1"/>
      <p:bldP spid="21" grpId="0"/>
      <p:bldP spid="22" grpId="0"/>
      <p:bldP spid="23" grpId="0" animBg="1"/>
      <p:bldP spid="24" grpId="0"/>
      <p:bldP spid="26" grpId="0" animBg="1"/>
      <p:bldP spid="26" grpId="1" animBg="1"/>
      <p:bldP spid="27" grpId="0" animBg="1"/>
      <p:bldP spid="27" grpId="1" animBg="1"/>
      <p:bldP spid="3" grpId="0"/>
      <p:bldP spid="28" grpId="0"/>
      <p:bldP spid="29" grpId="0" animBg="1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C5C431-6AD7-40FB-807F-1A7051AE2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6FA5CE-4C1F-49C2-BAD1-A42CFB5B33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2A97E1-B683-4424-B220-BC1F8026B6A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3121</TotalTime>
  <Words>2680</Words>
  <Application>Microsoft Office PowerPoint</Application>
  <PresentationFormat>On-screen Show (4:3)</PresentationFormat>
  <Paragraphs>302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Comic Sans MS</vt:lpstr>
      <vt:lpstr>Pagoda SF</vt:lpstr>
      <vt:lpstr>Wingdings</vt:lpstr>
      <vt:lpstr>Office Theme</vt:lpstr>
      <vt:lpstr>PowerPoint Presentation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  <vt:lpstr>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780</cp:revision>
  <dcterms:created xsi:type="dcterms:W3CDTF">2018-04-30T00:32:33Z</dcterms:created>
  <dcterms:modified xsi:type="dcterms:W3CDTF">2020-12-12T14:48:56Z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