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67" r:id="rId5"/>
    <p:sldId id="268" r:id="rId6"/>
    <p:sldId id="284" r:id="rId7"/>
    <p:sldId id="285" r:id="rId8"/>
    <p:sldId id="28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1B0E-4D05-44FD-8A1B-CB1C3A0D5AE3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5C32B-18D8-435A-BA82-034B4B468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5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49.png"/><Relationship Id="rId7" Type="http://schemas.openxmlformats.org/officeDocument/2006/relationships/image" Target="../media/image5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62.png"/><Relationship Id="rId4" Type="http://schemas.openxmlformats.org/officeDocument/2006/relationships/image" Target="../media/image50.png"/><Relationship Id="rId9" Type="http://schemas.openxmlformats.org/officeDocument/2006/relationships/image" Target="../media/image6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2.png"/><Relationship Id="rId7" Type="http://schemas.openxmlformats.org/officeDocument/2006/relationships/image" Target="../media/image67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11D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4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vectors to describe the position of a point in two dimensions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position vector tells you the position of a point from the origin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vector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could start anywhere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</a:t>
                </a:r>
                <a:r>
                  <a:rPr lang="en-GB" sz="1600" b="1" u="sng" dirty="0">
                    <a:latin typeface="Comic Sans MS" panose="030F0702030302020204" pitchFamily="66" charset="0"/>
                  </a:rPr>
                  <a:t>position</a:t>
                </a:r>
                <a:r>
                  <a:rPr lang="en-GB" sz="1600" dirty="0">
                    <a:latin typeface="Comic Sans MS" panose="030F0702030302020204" pitchFamily="66" charset="0"/>
                  </a:rPr>
                  <a:t> vector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starts at (0,0)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6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vectors to describe the position of a point in two dimensions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position vector of a point A is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the origin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7">
            <a:extLst>
              <a:ext uri="{FF2B5EF4-FFF2-40B4-BE49-F238E27FC236}">
                <a16:creationId xmlns:a16="http://schemas.microsoft.com/office/drawing/2014/main" id="{2CCBBFD7-4EA3-4DF9-87A2-CD3158192B11}"/>
              </a:ext>
            </a:extLst>
          </p:cNvPr>
          <p:cNvCxnSpPr/>
          <p:nvPr/>
        </p:nvCxnSpPr>
        <p:spPr>
          <a:xfrm>
            <a:off x="4924400" y="4804792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3">
            <a:extLst>
              <a:ext uri="{FF2B5EF4-FFF2-40B4-BE49-F238E27FC236}">
                <a16:creationId xmlns:a16="http://schemas.microsoft.com/office/drawing/2014/main" id="{034737B4-1B33-4282-B752-B77C5A12F639}"/>
              </a:ext>
            </a:extLst>
          </p:cNvPr>
          <p:cNvCxnSpPr/>
          <p:nvPr/>
        </p:nvCxnSpPr>
        <p:spPr>
          <a:xfrm>
            <a:off x="6372200" y="4804792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56">
            <a:extLst>
              <a:ext uri="{FF2B5EF4-FFF2-40B4-BE49-F238E27FC236}">
                <a16:creationId xmlns:a16="http://schemas.microsoft.com/office/drawing/2014/main" id="{85042229-5077-4A52-B2C7-47641FC01BF8}"/>
              </a:ext>
            </a:extLst>
          </p:cNvPr>
          <p:cNvCxnSpPr/>
          <p:nvPr/>
        </p:nvCxnSpPr>
        <p:spPr>
          <a:xfrm flipV="1">
            <a:off x="6372200" y="3356992"/>
            <a:ext cx="0" cy="28194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59">
            <a:extLst>
              <a:ext uri="{FF2B5EF4-FFF2-40B4-BE49-F238E27FC236}">
                <a16:creationId xmlns:a16="http://schemas.microsoft.com/office/drawing/2014/main" id="{AA3B7E9F-4220-49EF-A73D-5C1645927338}"/>
              </a:ext>
            </a:extLst>
          </p:cNvPr>
          <p:cNvSpPr txBox="1"/>
          <p:nvPr/>
        </p:nvSpPr>
        <p:spPr>
          <a:xfrm>
            <a:off x="7820000" y="4652392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9" name="TextBox 68">
            <a:extLst>
              <a:ext uri="{FF2B5EF4-FFF2-40B4-BE49-F238E27FC236}">
                <a16:creationId xmlns:a16="http://schemas.microsoft.com/office/drawing/2014/main" id="{A1FDA04B-9152-4932-881A-0E250CF2AD8D}"/>
              </a:ext>
            </a:extLst>
          </p:cNvPr>
          <p:cNvSpPr txBox="1"/>
          <p:nvPr/>
        </p:nvSpPr>
        <p:spPr>
          <a:xfrm>
            <a:off x="6219800" y="305219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  <a:endParaRPr lang="en-GB" sz="1600" b="1" dirty="0">
              <a:latin typeface="Comic Sans MS" pitchFamily="66" charset="0"/>
            </a:endParaRPr>
          </a:p>
        </p:txBody>
      </p:sp>
      <p:cxnSp>
        <p:nvCxnSpPr>
          <p:cNvPr id="10" name="Straight Arrow Connector 62">
            <a:extLst>
              <a:ext uri="{FF2B5EF4-FFF2-40B4-BE49-F238E27FC236}">
                <a16:creationId xmlns:a16="http://schemas.microsoft.com/office/drawing/2014/main" id="{86C51B2D-7F2C-4C94-86C9-DFD77A8F9FC5}"/>
              </a:ext>
            </a:extLst>
          </p:cNvPr>
          <p:cNvCxnSpPr>
            <a:cxnSpLocks/>
          </p:cNvCxnSpPr>
          <p:nvPr/>
        </p:nvCxnSpPr>
        <p:spPr>
          <a:xfrm flipV="1">
            <a:off x="6372200" y="3580656"/>
            <a:ext cx="720080" cy="1224136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62">
            <a:extLst>
              <a:ext uri="{FF2B5EF4-FFF2-40B4-BE49-F238E27FC236}">
                <a16:creationId xmlns:a16="http://schemas.microsoft.com/office/drawing/2014/main" id="{1C6D3C97-4C1C-49DB-AFFE-67B5089C066E}"/>
              </a:ext>
            </a:extLst>
          </p:cNvPr>
          <p:cNvCxnSpPr>
            <a:cxnSpLocks/>
          </p:cNvCxnSpPr>
          <p:nvPr/>
        </p:nvCxnSpPr>
        <p:spPr>
          <a:xfrm flipV="1">
            <a:off x="6372200" y="4300736"/>
            <a:ext cx="1296144" cy="504056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62">
            <a:extLst>
              <a:ext uri="{FF2B5EF4-FFF2-40B4-BE49-F238E27FC236}">
                <a16:creationId xmlns:a16="http://schemas.microsoft.com/office/drawing/2014/main" id="{88CE46B0-711B-4909-8522-5406DC61DF53}"/>
              </a:ext>
            </a:extLst>
          </p:cNvPr>
          <p:cNvCxnSpPr>
            <a:cxnSpLocks/>
          </p:cNvCxnSpPr>
          <p:nvPr/>
        </p:nvCxnSpPr>
        <p:spPr>
          <a:xfrm>
            <a:off x="7092280" y="3580656"/>
            <a:ext cx="576064" cy="72008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50FD11-B8F0-41D5-8763-B17DBA9CD12E}"/>
              </a:ext>
            </a:extLst>
          </p:cNvPr>
          <p:cNvSpPr txBox="1"/>
          <p:nvPr/>
        </p:nvSpPr>
        <p:spPr>
          <a:xfrm>
            <a:off x="6948264" y="3292624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6">
            <a:extLst>
              <a:ext uri="{FF2B5EF4-FFF2-40B4-BE49-F238E27FC236}">
                <a16:creationId xmlns:a16="http://schemas.microsoft.com/office/drawing/2014/main" id="{5250FD11-B8F0-41D5-8763-B17DBA9CD12E}"/>
              </a:ext>
            </a:extLst>
          </p:cNvPr>
          <p:cNvSpPr txBox="1"/>
          <p:nvPr/>
        </p:nvSpPr>
        <p:spPr>
          <a:xfrm>
            <a:off x="6084168" y="480479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O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6">
            <a:extLst>
              <a:ext uri="{FF2B5EF4-FFF2-40B4-BE49-F238E27FC236}">
                <a16:creationId xmlns:a16="http://schemas.microsoft.com/office/drawing/2014/main" id="{5250FD11-B8F0-41D5-8763-B17DBA9CD12E}"/>
              </a:ext>
            </a:extLst>
          </p:cNvPr>
          <p:cNvSpPr txBox="1"/>
          <p:nvPr/>
        </p:nvSpPr>
        <p:spPr>
          <a:xfrm>
            <a:off x="7668344" y="415672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67">
            <a:extLst>
              <a:ext uri="{FF2B5EF4-FFF2-40B4-BE49-F238E27FC236}">
                <a16:creationId xmlns:a16="http://schemas.microsoft.com/office/drawing/2014/main" id="{2CCBBFD7-4EA3-4DF9-87A2-CD3158192B11}"/>
              </a:ext>
            </a:extLst>
          </p:cNvPr>
          <p:cNvCxnSpPr/>
          <p:nvPr/>
        </p:nvCxnSpPr>
        <p:spPr>
          <a:xfrm>
            <a:off x="1035968" y="4804792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53">
            <a:extLst>
              <a:ext uri="{FF2B5EF4-FFF2-40B4-BE49-F238E27FC236}">
                <a16:creationId xmlns:a16="http://schemas.microsoft.com/office/drawing/2014/main" id="{034737B4-1B33-4282-B752-B77C5A12F639}"/>
              </a:ext>
            </a:extLst>
          </p:cNvPr>
          <p:cNvCxnSpPr/>
          <p:nvPr/>
        </p:nvCxnSpPr>
        <p:spPr>
          <a:xfrm>
            <a:off x="2483768" y="4804792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56">
            <a:extLst>
              <a:ext uri="{FF2B5EF4-FFF2-40B4-BE49-F238E27FC236}">
                <a16:creationId xmlns:a16="http://schemas.microsoft.com/office/drawing/2014/main" id="{85042229-5077-4A52-B2C7-47641FC01BF8}"/>
              </a:ext>
            </a:extLst>
          </p:cNvPr>
          <p:cNvCxnSpPr/>
          <p:nvPr/>
        </p:nvCxnSpPr>
        <p:spPr>
          <a:xfrm flipV="1">
            <a:off x="2483768" y="3356992"/>
            <a:ext cx="0" cy="28194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59">
            <a:extLst>
              <a:ext uri="{FF2B5EF4-FFF2-40B4-BE49-F238E27FC236}">
                <a16:creationId xmlns:a16="http://schemas.microsoft.com/office/drawing/2014/main" id="{AA3B7E9F-4220-49EF-A73D-5C1645927338}"/>
              </a:ext>
            </a:extLst>
          </p:cNvPr>
          <p:cNvSpPr txBox="1"/>
          <p:nvPr/>
        </p:nvSpPr>
        <p:spPr>
          <a:xfrm>
            <a:off x="3931568" y="4652392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25" name="TextBox 68">
            <a:extLst>
              <a:ext uri="{FF2B5EF4-FFF2-40B4-BE49-F238E27FC236}">
                <a16:creationId xmlns:a16="http://schemas.microsoft.com/office/drawing/2014/main" id="{A1FDA04B-9152-4932-881A-0E250CF2AD8D}"/>
              </a:ext>
            </a:extLst>
          </p:cNvPr>
          <p:cNvSpPr txBox="1"/>
          <p:nvPr/>
        </p:nvSpPr>
        <p:spPr>
          <a:xfrm>
            <a:off x="2331368" y="305219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  <a:endParaRPr lang="en-GB" sz="1600" b="1" dirty="0">
              <a:latin typeface="Comic Sans MS" pitchFamily="66" charset="0"/>
            </a:endParaRPr>
          </a:p>
        </p:txBody>
      </p:sp>
      <p:cxnSp>
        <p:nvCxnSpPr>
          <p:cNvPr id="26" name="Straight Arrow Connector 62">
            <a:extLst>
              <a:ext uri="{FF2B5EF4-FFF2-40B4-BE49-F238E27FC236}">
                <a16:creationId xmlns:a16="http://schemas.microsoft.com/office/drawing/2014/main" id="{86C51B2D-7F2C-4C94-86C9-DFD77A8F9FC5}"/>
              </a:ext>
            </a:extLst>
          </p:cNvPr>
          <p:cNvCxnSpPr>
            <a:cxnSpLocks/>
          </p:cNvCxnSpPr>
          <p:nvPr/>
        </p:nvCxnSpPr>
        <p:spPr>
          <a:xfrm flipV="1">
            <a:off x="2483768" y="3580656"/>
            <a:ext cx="720080" cy="1224136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62">
            <a:extLst>
              <a:ext uri="{FF2B5EF4-FFF2-40B4-BE49-F238E27FC236}">
                <a16:creationId xmlns:a16="http://schemas.microsoft.com/office/drawing/2014/main" id="{1C6D3C97-4C1C-49DB-AFFE-67B5089C066E}"/>
              </a:ext>
            </a:extLst>
          </p:cNvPr>
          <p:cNvCxnSpPr>
            <a:cxnSpLocks/>
          </p:cNvCxnSpPr>
          <p:nvPr/>
        </p:nvCxnSpPr>
        <p:spPr>
          <a:xfrm flipV="1">
            <a:off x="2483768" y="4300736"/>
            <a:ext cx="1296144" cy="504056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62">
            <a:extLst>
              <a:ext uri="{FF2B5EF4-FFF2-40B4-BE49-F238E27FC236}">
                <a16:creationId xmlns:a16="http://schemas.microsoft.com/office/drawing/2014/main" id="{88CE46B0-711B-4909-8522-5406DC61DF53}"/>
              </a:ext>
            </a:extLst>
          </p:cNvPr>
          <p:cNvCxnSpPr>
            <a:cxnSpLocks/>
          </p:cNvCxnSpPr>
          <p:nvPr/>
        </p:nvCxnSpPr>
        <p:spPr>
          <a:xfrm>
            <a:off x="3203848" y="3580656"/>
            <a:ext cx="576064" cy="72008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16">
            <a:extLst>
              <a:ext uri="{FF2B5EF4-FFF2-40B4-BE49-F238E27FC236}">
                <a16:creationId xmlns:a16="http://schemas.microsoft.com/office/drawing/2014/main" id="{5250FD11-B8F0-41D5-8763-B17DBA9CD12E}"/>
              </a:ext>
            </a:extLst>
          </p:cNvPr>
          <p:cNvSpPr txBox="1"/>
          <p:nvPr/>
        </p:nvSpPr>
        <p:spPr>
          <a:xfrm>
            <a:off x="3059832" y="3292624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16">
            <a:extLst>
              <a:ext uri="{FF2B5EF4-FFF2-40B4-BE49-F238E27FC236}">
                <a16:creationId xmlns:a16="http://schemas.microsoft.com/office/drawing/2014/main" id="{5250FD11-B8F0-41D5-8763-B17DBA9CD12E}"/>
              </a:ext>
            </a:extLst>
          </p:cNvPr>
          <p:cNvSpPr txBox="1"/>
          <p:nvPr/>
        </p:nvSpPr>
        <p:spPr>
          <a:xfrm>
            <a:off x="2195736" y="480479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O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16">
            <a:extLst>
              <a:ext uri="{FF2B5EF4-FFF2-40B4-BE49-F238E27FC236}">
                <a16:creationId xmlns:a16="http://schemas.microsoft.com/office/drawing/2014/main" id="{5250FD11-B8F0-41D5-8763-B17DBA9CD12E}"/>
              </a:ext>
            </a:extLst>
          </p:cNvPr>
          <p:cNvSpPr txBox="1"/>
          <p:nvPr/>
        </p:nvSpPr>
        <p:spPr>
          <a:xfrm>
            <a:off x="3779912" y="415672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16">
            <a:extLst>
              <a:ext uri="{FF2B5EF4-FFF2-40B4-BE49-F238E27FC236}">
                <a16:creationId xmlns:a16="http://schemas.microsoft.com/office/drawing/2014/main" id="{5250FD11-B8F0-41D5-8763-B17DBA9CD12E}"/>
              </a:ext>
            </a:extLst>
          </p:cNvPr>
          <p:cNvSpPr txBox="1"/>
          <p:nvPr/>
        </p:nvSpPr>
        <p:spPr>
          <a:xfrm>
            <a:off x="6516216" y="3868688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16">
            <a:extLst>
              <a:ext uri="{FF2B5EF4-FFF2-40B4-BE49-F238E27FC236}">
                <a16:creationId xmlns:a16="http://schemas.microsoft.com/office/drawing/2014/main" id="{5250FD11-B8F0-41D5-8763-B17DBA9CD12E}"/>
              </a:ext>
            </a:extLst>
          </p:cNvPr>
          <p:cNvSpPr txBox="1"/>
          <p:nvPr/>
        </p:nvSpPr>
        <p:spPr>
          <a:xfrm>
            <a:off x="7164288" y="4444752"/>
            <a:ext cx="294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1520" y="5373216"/>
                <a:ext cx="1725088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373216"/>
                <a:ext cx="1725088" cy="312458"/>
              </a:xfrm>
              <a:prstGeom prst="rect">
                <a:avLst/>
              </a:prstGeom>
              <a:blipFill>
                <a:blip r:embed="rId3"/>
                <a:stretch>
                  <a:fillRect l="-2473" r="-2827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51520" y="5877272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877272"/>
                <a:ext cx="1551963" cy="312458"/>
              </a:xfrm>
              <a:prstGeom prst="rect">
                <a:avLst/>
              </a:prstGeom>
              <a:blipFill>
                <a:blip r:embed="rId4"/>
                <a:stretch>
                  <a:fillRect l="-3137" r="-3529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48264" y="5373216"/>
                <a:ext cx="1389611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5373216"/>
                <a:ext cx="1389611" cy="312458"/>
              </a:xfrm>
              <a:prstGeom prst="rect">
                <a:avLst/>
              </a:prstGeom>
              <a:blipFill>
                <a:blip r:embed="rId5"/>
                <a:stretch>
                  <a:fillRect l="-3947" r="-3947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48264" y="5877272"/>
                <a:ext cx="1216487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5877272"/>
                <a:ext cx="1216487" cy="312458"/>
              </a:xfrm>
              <a:prstGeom prst="rect">
                <a:avLst/>
              </a:prstGeom>
              <a:blipFill>
                <a:blip r:embed="rId6"/>
                <a:stretch>
                  <a:fillRect l="-4523" r="-3015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79512" y="5805264"/>
            <a:ext cx="172819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876256" y="5805264"/>
            <a:ext cx="136815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48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7" grpId="0"/>
      <p:bldP spid="16" grpId="0"/>
      <p:bldP spid="20" grpId="0"/>
      <p:bldP spid="24" grpId="0"/>
      <p:bldP spid="25" grpId="0"/>
      <p:bldP spid="29" grpId="0"/>
      <p:bldP spid="30" grpId="0"/>
      <p:bldP spid="31" grpId="0"/>
      <p:bldP spid="32" grpId="0"/>
      <p:bldP spid="33" grpId="0"/>
      <p:bldP spid="11" grpId="0"/>
      <p:bldP spid="35" grpId="0"/>
      <p:bldP spid="36" grpId="0"/>
      <p:bldP spid="37" grpId="0"/>
      <p:bldP spid="13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vectors to describe the position of a point in two dimensions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A and B in the diagram have coordinates (1,5) and (7,4) respectively. Find, in terms of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001721" y="443608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1721" y="4436084"/>
                <a:ext cx="1551963" cy="312458"/>
              </a:xfrm>
              <a:prstGeom prst="rect">
                <a:avLst/>
              </a:prstGeom>
              <a:blipFill>
                <a:blip r:embed="rId3"/>
                <a:stretch>
                  <a:fillRect l="-3137" r="-3529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/>
          <p:cNvGrpSpPr>
            <a:grpSpLocks noChangeAspect="1"/>
          </p:cNvGrpSpPr>
          <p:nvPr/>
        </p:nvGrpSpPr>
        <p:grpSpPr>
          <a:xfrm>
            <a:off x="5148064" y="1124744"/>
            <a:ext cx="2808312" cy="2808312"/>
            <a:chOff x="179512" y="404664"/>
            <a:chExt cx="1728194" cy="1728194"/>
          </a:xfrm>
        </p:grpSpPr>
        <p:cxnSp>
          <p:nvCxnSpPr>
            <p:cNvPr id="40" name="Straight Connector 39"/>
            <p:cNvCxnSpPr/>
            <p:nvPr/>
          </p:nvCxnSpPr>
          <p:spPr>
            <a:xfrm flipH="1">
              <a:off x="179514" y="404664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95536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1560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827584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043608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259632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475656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691680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907704" y="404664"/>
              <a:ext cx="0" cy="12961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>
              <a:off x="-684582" y="1268758"/>
              <a:ext cx="1728190" cy="2"/>
            </a:xfrm>
            <a:prstGeom prst="line">
              <a:avLst/>
            </a:prstGeom>
            <a:ln w="285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>
              <a:off x="-468558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>
              <a:off x="-252534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>
              <a:off x="-36510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>
              <a:off x="179514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>
              <a:off x="395538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>
              <a:off x="611562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>
              <a:off x="827586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 flipH="1">
              <a:off x="1043610" y="126875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179512" y="62068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179514" y="836712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179512" y="1052736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179514" y="1268760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179512" y="1484784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179514" y="1700808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179512" y="1916832"/>
              <a:ext cx="1728190" cy="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179512" y="2132856"/>
              <a:ext cx="1728190" cy="2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4860032" y="90872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y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812360" y="3933056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x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520041" y="2456886"/>
            <a:ext cx="144016" cy="144016"/>
            <a:chOff x="6588224" y="4869160"/>
            <a:chExt cx="144016" cy="144016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6588224" y="486916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6588224" y="486916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5425048" y="2103864"/>
            <a:ext cx="144016" cy="144016"/>
            <a:chOff x="6588224" y="4869160"/>
            <a:chExt cx="144016" cy="144016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6588224" y="486916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588224" y="486916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190308" y="1854926"/>
                <a:ext cx="3433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308" y="1854926"/>
                <a:ext cx="34336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598228" y="2233749"/>
                <a:ext cx="3545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228" y="2233749"/>
                <a:ext cx="35458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4912405" y="3872096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O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457303" y="3875313"/>
                <a:ext cx="1101647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303" y="3875313"/>
                <a:ext cx="1101647" cy="277768"/>
              </a:xfrm>
              <a:prstGeom prst="rect">
                <a:avLst/>
              </a:prstGeom>
              <a:blipFill>
                <a:blip r:embed="rId6"/>
                <a:stretch>
                  <a:fillRect l="-3315" r="-4972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426823" y="4245428"/>
                <a:ext cx="1233415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6823" y="4245428"/>
                <a:ext cx="1233415" cy="277768"/>
              </a:xfrm>
              <a:prstGeom prst="rect">
                <a:avLst/>
              </a:prstGeom>
              <a:blipFill>
                <a:blip r:embed="rId7"/>
                <a:stretch>
                  <a:fillRect l="-2970" r="-4950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006076" y="4928119"/>
                <a:ext cx="2591992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=(7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)−(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076" y="4928119"/>
                <a:ext cx="2591992" cy="312458"/>
              </a:xfrm>
              <a:prstGeom prst="rect">
                <a:avLst/>
              </a:prstGeom>
              <a:blipFill>
                <a:blip r:embed="rId8"/>
                <a:stretch>
                  <a:fillRect l="-1882" r="-3294" b="-28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010430" y="5411445"/>
                <a:ext cx="1230978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0430" y="5411445"/>
                <a:ext cx="1230978" cy="312458"/>
              </a:xfrm>
              <a:prstGeom prst="rect">
                <a:avLst/>
              </a:prstGeom>
              <a:blipFill>
                <a:blip r:embed="rId9"/>
                <a:stretch>
                  <a:fillRect l="-4455" r="-6436" b="-294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77"/>
          <p:cNvSpPr/>
          <p:nvPr/>
        </p:nvSpPr>
        <p:spPr>
          <a:xfrm>
            <a:off x="7398984" y="4615543"/>
            <a:ext cx="386480" cy="50900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7696200" y="4669447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80" name="Arc 79"/>
          <p:cNvSpPr/>
          <p:nvPr/>
        </p:nvSpPr>
        <p:spPr>
          <a:xfrm>
            <a:off x="7412046" y="5124995"/>
            <a:ext cx="386480" cy="50900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7739743" y="5218086"/>
            <a:ext cx="994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10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53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74" grpId="0"/>
      <p:bldP spid="75" grpId="0"/>
      <p:bldP spid="76" grpId="0"/>
      <p:bldP spid="77" grpId="0"/>
      <p:bldP spid="78" grpId="0" animBg="1"/>
      <p:bldP spid="79" grpId="0"/>
      <p:bldP spid="80" grpId="0" animBg="1"/>
      <p:bldP spid="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vectors to describe the position of a point in two dimensions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position vector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exact value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d>
                      </m:e>
                    </m:acc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simplified surd form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3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697246" y="1405421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246" y="1405421"/>
                <a:ext cx="1551963" cy="312458"/>
              </a:xfrm>
              <a:prstGeom prst="rect">
                <a:avLst/>
              </a:prstGeom>
              <a:blipFill>
                <a:blip r:embed="rId4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309715" y="1923580"/>
                <a:ext cx="2538965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715" y="1923580"/>
                <a:ext cx="2538965" cy="312458"/>
              </a:xfrm>
              <a:prstGeom prst="rect">
                <a:avLst/>
              </a:prstGeom>
              <a:blipFill>
                <a:blip r:embed="rId5"/>
                <a:stretch>
                  <a:fillRect l="-2163" r="-3365" b="-31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14069" y="2433032"/>
                <a:ext cx="2357825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069" y="2433032"/>
                <a:ext cx="2357825" cy="312458"/>
              </a:xfrm>
              <a:prstGeom prst="rect">
                <a:avLst/>
              </a:prstGeom>
              <a:blipFill>
                <a:blip r:embed="rId6"/>
                <a:stretch>
                  <a:fillRect l="-2073" r="-3109" b="-31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309714" y="2925066"/>
                <a:ext cx="138480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714" y="2925066"/>
                <a:ext cx="1384803" cy="312458"/>
              </a:xfrm>
              <a:prstGeom prst="rect">
                <a:avLst/>
              </a:prstGeom>
              <a:blipFill>
                <a:blip r:embed="rId7"/>
                <a:stretch>
                  <a:fillRect l="-3965" r="-3524" b="-294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110446" y="3448594"/>
            <a:ext cx="48419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Arc 87"/>
          <p:cNvSpPr/>
          <p:nvPr/>
        </p:nvSpPr>
        <p:spPr>
          <a:xfrm>
            <a:off x="6663109" y="1615441"/>
            <a:ext cx="386480" cy="50900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6964678" y="1717241"/>
            <a:ext cx="1430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90" name="Arc 89"/>
          <p:cNvSpPr/>
          <p:nvPr/>
        </p:nvSpPr>
        <p:spPr>
          <a:xfrm>
            <a:off x="6676172" y="2124893"/>
            <a:ext cx="386480" cy="50900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6480229" y="2634344"/>
            <a:ext cx="386480" cy="50900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6966857" y="2087355"/>
            <a:ext cx="2251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Be very careful with the negatives here!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858001" y="2727435"/>
            <a:ext cx="1136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253108" y="3748025"/>
                <a:ext cx="2014782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𝑂𝐵</m:t>
                              </m:r>
                            </m:e>
                          </m:d>
                        </m:e>
                      </m:acc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(8)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(2)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108" y="3748025"/>
                <a:ext cx="2014782" cy="335413"/>
              </a:xfrm>
              <a:prstGeom prst="rect">
                <a:avLst/>
              </a:prstGeom>
              <a:blipFill>
                <a:blip r:embed="rId8"/>
                <a:stretch>
                  <a:fillRect r="-909" b="-2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257462" y="4283602"/>
                <a:ext cx="1222386" cy="327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𝑂𝐵</m:t>
                              </m:r>
                            </m:e>
                          </m:d>
                        </m:e>
                      </m:acc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68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462" y="4283602"/>
                <a:ext cx="1222386" cy="327526"/>
              </a:xfrm>
              <a:prstGeom prst="rect">
                <a:avLst/>
              </a:prstGeom>
              <a:blipFill>
                <a:blip r:embed="rId9"/>
                <a:stretch>
                  <a:fillRect r="-4478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253109" y="4801762"/>
                <a:ext cx="1350626" cy="327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𝑂𝐵</m:t>
                              </m:r>
                            </m:e>
                          </m:d>
                        </m:e>
                      </m:acc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109" y="4801762"/>
                <a:ext cx="1350626" cy="327526"/>
              </a:xfrm>
              <a:prstGeom prst="rect">
                <a:avLst/>
              </a:prstGeom>
              <a:blipFill>
                <a:blip r:embed="rId10"/>
                <a:stretch>
                  <a:fillRect r="-4072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Arc 96"/>
          <p:cNvSpPr/>
          <p:nvPr/>
        </p:nvSpPr>
        <p:spPr>
          <a:xfrm>
            <a:off x="6118824" y="3936275"/>
            <a:ext cx="386480" cy="50900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6496596" y="4029366"/>
            <a:ext cx="1136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99" name="Arc 98"/>
          <p:cNvSpPr/>
          <p:nvPr/>
        </p:nvSpPr>
        <p:spPr>
          <a:xfrm>
            <a:off x="5870630" y="4454435"/>
            <a:ext cx="386480" cy="50900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6126482" y="4573651"/>
            <a:ext cx="1136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403830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85" grpId="0"/>
      <p:bldP spid="87" grpId="0"/>
      <p:bldP spid="88" grpId="0" animBg="1"/>
      <p:bldP spid="89" grpId="0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 animBg="1"/>
      <p:bldP spid="98" grpId="0"/>
      <p:bldP spid="99" grpId="0" animBg="1"/>
      <p:bldP spid="10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E327B9-9B39-4037-BE7C-19E6EE9B28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0D82EA-F89C-443C-88F5-D2B743E8B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20CE11-37E1-460B-BF5B-5AD47FC9CD3E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</TotalTime>
  <Words>467</Words>
  <Application>Microsoft Office PowerPoint</Application>
  <PresentationFormat>On-screen Show (4:3)</PresentationFormat>
  <Paragraphs>75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HGSSoeiKakupoptai</vt:lpstr>
      <vt:lpstr>Segoe UI Black</vt:lpstr>
      <vt:lpstr>Office テーマ</vt:lpstr>
      <vt:lpstr>PowerPoint Presentation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120</cp:revision>
  <dcterms:created xsi:type="dcterms:W3CDTF">2017-08-14T15:35:38Z</dcterms:created>
  <dcterms:modified xsi:type="dcterms:W3CDTF">2020-12-17T10:37:12Z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