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3"/>
  </p:notesMasterIdLst>
  <p:sldIdLst>
    <p:sldId id="256" r:id="rId5"/>
    <p:sldId id="257" r:id="rId6"/>
    <p:sldId id="351" r:id="rId7"/>
    <p:sldId id="348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52" r:id="rId17"/>
    <p:sldId id="380" r:id="rId18"/>
    <p:sldId id="353" r:id="rId19"/>
    <p:sldId id="381" r:id="rId20"/>
    <p:sldId id="382" r:id="rId21"/>
    <p:sldId id="383" r:id="rId22"/>
    <p:sldId id="384" r:id="rId23"/>
    <p:sldId id="354" r:id="rId24"/>
    <p:sldId id="355" r:id="rId25"/>
    <p:sldId id="385" r:id="rId26"/>
    <p:sldId id="386" r:id="rId27"/>
    <p:sldId id="387" r:id="rId28"/>
    <p:sldId id="388" r:id="rId29"/>
    <p:sldId id="356" r:id="rId30"/>
    <p:sldId id="357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6" r:id="rId39"/>
    <p:sldId id="397" r:id="rId40"/>
    <p:sldId id="398" r:id="rId41"/>
    <p:sldId id="400" r:id="rId42"/>
    <p:sldId id="399" r:id="rId43"/>
    <p:sldId id="401" r:id="rId44"/>
    <p:sldId id="402" r:id="rId45"/>
    <p:sldId id="358" r:id="rId46"/>
    <p:sldId id="359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1" r:id="rId56"/>
    <p:sldId id="412" r:id="rId57"/>
    <p:sldId id="413" r:id="rId58"/>
    <p:sldId id="414" r:id="rId59"/>
    <p:sldId id="415" r:id="rId60"/>
    <p:sldId id="360" r:id="rId61"/>
    <p:sldId id="361" r:id="rId62"/>
    <p:sldId id="416" r:id="rId63"/>
    <p:sldId id="417" r:id="rId64"/>
    <p:sldId id="418" r:id="rId65"/>
    <p:sldId id="419" r:id="rId66"/>
    <p:sldId id="420" r:id="rId67"/>
    <p:sldId id="421" r:id="rId68"/>
    <p:sldId id="422" r:id="rId69"/>
    <p:sldId id="423" r:id="rId70"/>
    <p:sldId id="362" r:id="rId71"/>
    <p:sldId id="424" r:id="rId72"/>
    <p:sldId id="425" r:id="rId73"/>
    <p:sldId id="426" r:id="rId74"/>
    <p:sldId id="427" r:id="rId75"/>
    <p:sldId id="428" r:id="rId76"/>
    <p:sldId id="364" r:id="rId77"/>
    <p:sldId id="365" r:id="rId78"/>
    <p:sldId id="439" r:id="rId79"/>
    <p:sldId id="440" r:id="rId80"/>
    <p:sldId id="366" r:id="rId81"/>
    <p:sldId id="429" r:id="rId82"/>
    <p:sldId id="430" r:id="rId83"/>
    <p:sldId id="431" r:id="rId84"/>
    <p:sldId id="432" r:id="rId85"/>
    <p:sldId id="433" r:id="rId86"/>
    <p:sldId id="434" r:id="rId87"/>
    <p:sldId id="435" r:id="rId88"/>
    <p:sldId id="436" r:id="rId89"/>
    <p:sldId id="437" r:id="rId90"/>
    <p:sldId id="438" r:id="rId91"/>
    <p:sldId id="368" r:id="rId92"/>
    <p:sldId id="369" r:id="rId93"/>
    <p:sldId id="441" r:id="rId94"/>
    <p:sldId id="442" r:id="rId95"/>
    <p:sldId id="443" r:id="rId96"/>
    <p:sldId id="444" r:id="rId97"/>
    <p:sldId id="447" r:id="rId98"/>
    <p:sldId id="370" r:id="rId99"/>
    <p:sldId id="371" r:id="rId100"/>
    <p:sldId id="449" r:id="rId101"/>
    <p:sldId id="450" r:id="rId102"/>
    <p:sldId id="451" r:id="rId103"/>
    <p:sldId id="452" r:id="rId104"/>
    <p:sldId id="448" r:id="rId105"/>
    <p:sldId id="453" r:id="rId106"/>
    <p:sldId id="454" r:id="rId107"/>
    <p:sldId id="455" r:id="rId108"/>
    <p:sldId id="456" r:id="rId109"/>
    <p:sldId id="457" r:id="rId110"/>
    <p:sldId id="458" r:id="rId111"/>
    <p:sldId id="459" r:id="rId1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33"/>
    <a:srgbClr val="CC0000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tableStyles" Target="tableStyles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slide" Target="slides/slide106.xml"/><Relationship Id="rId115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2095-0A9F-4450-853C-1E417FC6D87B}" type="datetimeFigureOut">
              <a:rPr lang="en-GB" smtClean="0"/>
              <a:t>12/12/2020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520B-0B46-4152-9368-257B6106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4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1DE0-A4AE-4B84-8828-4C49145A34FD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93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1DE0-A4AE-4B84-8828-4C49145A34FD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97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1DE0-A4AE-4B84-8828-4C49145A34FD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20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1DE0-A4AE-4B84-8828-4C49145A34FD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82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1DE0-A4AE-4B84-8828-4C49145A34FD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555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1DE0-A4AE-4B84-8828-4C49145A34FD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313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1DE0-A4AE-4B84-8828-4C49145A34FD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42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5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0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4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3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3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12/12/2020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9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4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12/12/2020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7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9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7000">
              <a:schemeClr val="accent6">
                <a:lumMod val="20000"/>
                <a:lumOff val="80000"/>
              </a:schemeClr>
            </a:gs>
            <a:gs pos="95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4E3E-551F-43C6-831F-FF63395BF3B9}" type="datetimeFigureOut">
              <a:rPr lang="en-GB" smtClean="0"/>
              <a:t>12/12/2020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9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3.png"/><Relationship Id="rId3" Type="http://schemas.openxmlformats.org/officeDocument/2006/relationships/image" Target="../media/image43.png"/><Relationship Id="rId7" Type="http://schemas.openxmlformats.org/officeDocument/2006/relationships/image" Target="../media/image54.png"/><Relationship Id="rId12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61.png"/><Relationship Id="rId5" Type="http://schemas.openxmlformats.org/officeDocument/2006/relationships/image" Target="../media/image59.png"/><Relationship Id="rId10" Type="http://schemas.openxmlformats.org/officeDocument/2006/relationships/image" Target="../media/image60.png"/><Relationship Id="rId4" Type="http://schemas.openxmlformats.org/officeDocument/2006/relationships/image" Target="../media/image58.png"/><Relationship Id="rId9" Type="http://schemas.openxmlformats.org/officeDocument/2006/relationships/image" Target="../media/image56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3.png"/><Relationship Id="rId2" Type="http://schemas.openxmlformats.org/officeDocument/2006/relationships/image" Target="../media/image65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3.png"/><Relationship Id="rId3" Type="http://schemas.openxmlformats.org/officeDocument/2006/relationships/image" Target="../media/image658.png"/><Relationship Id="rId7" Type="http://schemas.openxmlformats.org/officeDocument/2006/relationships/image" Target="../media/image662.png"/><Relationship Id="rId2" Type="http://schemas.openxmlformats.org/officeDocument/2006/relationships/image" Target="../media/image6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1.png"/><Relationship Id="rId5" Type="http://schemas.openxmlformats.org/officeDocument/2006/relationships/image" Target="../media/image660.png"/><Relationship Id="rId4" Type="http://schemas.openxmlformats.org/officeDocument/2006/relationships/image" Target="../media/image659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8.png"/><Relationship Id="rId13" Type="http://schemas.openxmlformats.org/officeDocument/2006/relationships/image" Target="../media/image660.png"/><Relationship Id="rId3" Type="http://schemas.openxmlformats.org/officeDocument/2006/relationships/image" Target="../media/image658.png"/><Relationship Id="rId7" Type="http://schemas.openxmlformats.org/officeDocument/2006/relationships/image" Target="../media/image667.png"/><Relationship Id="rId12" Type="http://schemas.openxmlformats.org/officeDocument/2006/relationships/image" Target="../media/image659.png"/><Relationship Id="rId2" Type="http://schemas.openxmlformats.org/officeDocument/2006/relationships/image" Target="../media/image6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6.png"/><Relationship Id="rId11" Type="http://schemas.openxmlformats.org/officeDocument/2006/relationships/image" Target="../media/image671.png"/><Relationship Id="rId5" Type="http://schemas.openxmlformats.org/officeDocument/2006/relationships/image" Target="../media/image665.png"/><Relationship Id="rId15" Type="http://schemas.openxmlformats.org/officeDocument/2006/relationships/image" Target="../media/image662.png"/><Relationship Id="rId10" Type="http://schemas.openxmlformats.org/officeDocument/2006/relationships/image" Target="../media/image670.png"/><Relationship Id="rId4" Type="http://schemas.openxmlformats.org/officeDocument/2006/relationships/image" Target="../media/image663.png"/><Relationship Id="rId9" Type="http://schemas.openxmlformats.org/officeDocument/2006/relationships/image" Target="../media/image669.png"/><Relationship Id="rId14" Type="http://schemas.openxmlformats.org/officeDocument/2006/relationships/image" Target="../media/image661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4.png"/><Relationship Id="rId13" Type="http://schemas.openxmlformats.org/officeDocument/2006/relationships/image" Target="../media/image679.png"/><Relationship Id="rId18" Type="http://schemas.openxmlformats.org/officeDocument/2006/relationships/image" Target="../media/image661.png"/><Relationship Id="rId3" Type="http://schemas.openxmlformats.org/officeDocument/2006/relationships/image" Target="../media/image658.png"/><Relationship Id="rId7" Type="http://schemas.openxmlformats.org/officeDocument/2006/relationships/image" Target="../media/image673.png"/><Relationship Id="rId12" Type="http://schemas.openxmlformats.org/officeDocument/2006/relationships/image" Target="../media/image678.png"/><Relationship Id="rId17" Type="http://schemas.openxmlformats.org/officeDocument/2006/relationships/image" Target="../media/image660.png"/><Relationship Id="rId2" Type="http://schemas.openxmlformats.org/officeDocument/2006/relationships/image" Target="../media/image664.png"/><Relationship Id="rId16" Type="http://schemas.openxmlformats.org/officeDocument/2006/relationships/image" Target="../media/image6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2.png"/><Relationship Id="rId11" Type="http://schemas.openxmlformats.org/officeDocument/2006/relationships/image" Target="../media/image677.png"/><Relationship Id="rId5" Type="http://schemas.openxmlformats.org/officeDocument/2006/relationships/image" Target="../media/image671.png"/><Relationship Id="rId15" Type="http://schemas.openxmlformats.org/officeDocument/2006/relationships/image" Target="../media/image681.png"/><Relationship Id="rId10" Type="http://schemas.openxmlformats.org/officeDocument/2006/relationships/image" Target="../media/image676.png"/><Relationship Id="rId19" Type="http://schemas.openxmlformats.org/officeDocument/2006/relationships/image" Target="../media/image662.png"/><Relationship Id="rId4" Type="http://schemas.openxmlformats.org/officeDocument/2006/relationships/image" Target="../media/image663.png"/><Relationship Id="rId9" Type="http://schemas.openxmlformats.org/officeDocument/2006/relationships/image" Target="../media/image675.png"/><Relationship Id="rId14" Type="http://schemas.openxmlformats.org/officeDocument/2006/relationships/image" Target="../media/image680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3.png"/><Relationship Id="rId13" Type="http://schemas.openxmlformats.org/officeDocument/2006/relationships/image" Target="../media/image688.png"/><Relationship Id="rId18" Type="http://schemas.openxmlformats.org/officeDocument/2006/relationships/image" Target="../media/image661.png"/><Relationship Id="rId3" Type="http://schemas.openxmlformats.org/officeDocument/2006/relationships/image" Target="../media/image658.png"/><Relationship Id="rId21" Type="http://schemas.openxmlformats.org/officeDocument/2006/relationships/image" Target="../media/image692.png"/><Relationship Id="rId7" Type="http://schemas.openxmlformats.org/officeDocument/2006/relationships/image" Target="../media/image682.png"/><Relationship Id="rId12" Type="http://schemas.openxmlformats.org/officeDocument/2006/relationships/image" Target="../media/image687.png"/><Relationship Id="rId17" Type="http://schemas.openxmlformats.org/officeDocument/2006/relationships/image" Target="../media/image660.png"/><Relationship Id="rId2" Type="http://schemas.openxmlformats.org/officeDocument/2006/relationships/image" Target="../media/image664.png"/><Relationship Id="rId16" Type="http://schemas.openxmlformats.org/officeDocument/2006/relationships/image" Target="../media/image659.png"/><Relationship Id="rId20" Type="http://schemas.openxmlformats.org/officeDocument/2006/relationships/image" Target="../media/image6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9.png"/><Relationship Id="rId11" Type="http://schemas.openxmlformats.org/officeDocument/2006/relationships/image" Target="../media/image686.png"/><Relationship Id="rId5" Type="http://schemas.openxmlformats.org/officeDocument/2006/relationships/image" Target="../media/image671.png"/><Relationship Id="rId15" Type="http://schemas.openxmlformats.org/officeDocument/2006/relationships/image" Target="../media/image690.png"/><Relationship Id="rId10" Type="http://schemas.openxmlformats.org/officeDocument/2006/relationships/image" Target="../media/image685.png"/><Relationship Id="rId19" Type="http://schemas.openxmlformats.org/officeDocument/2006/relationships/image" Target="../media/image662.png"/><Relationship Id="rId4" Type="http://schemas.openxmlformats.org/officeDocument/2006/relationships/image" Target="../media/image663.png"/><Relationship Id="rId9" Type="http://schemas.openxmlformats.org/officeDocument/2006/relationships/image" Target="../media/image684.png"/><Relationship Id="rId14" Type="http://schemas.openxmlformats.org/officeDocument/2006/relationships/image" Target="../media/image689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9.png"/><Relationship Id="rId13" Type="http://schemas.openxmlformats.org/officeDocument/2006/relationships/image" Target="../media/image704.png"/><Relationship Id="rId3" Type="http://schemas.openxmlformats.org/officeDocument/2006/relationships/image" Target="../media/image694.png"/><Relationship Id="rId7" Type="http://schemas.openxmlformats.org/officeDocument/2006/relationships/image" Target="../media/image698.png"/><Relationship Id="rId12" Type="http://schemas.openxmlformats.org/officeDocument/2006/relationships/image" Target="../media/image703.png"/><Relationship Id="rId2" Type="http://schemas.openxmlformats.org/officeDocument/2006/relationships/image" Target="../media/image6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7.png"/><Relationship Id="rId11" Type="http://schemas.openxmlformats.org/officeDocument/2006/relationships/image" Target="../media/image702.png"/><Relationship Id="rId5" Type="http://schemas.openxmlformats.org/officeDocument/2006/relationships/image" Target="../media/image696.png"/><Relationship Id="rId15" Type="http://schemas.openxmlformats.org/officeDocument/2006/relationships/image" Target="../media/image706.png"/><Relationship Id="rId10" Type="http://schemas.openxmlformats.org/officeDocument/2006/relationships/image" Target="../media/image701.png"/><Relationship Id="rId4" Type="http://schemas.openxmlformats.org/officeDocument/2006/relationships/image" Target="../media/image695.png"/><Relationship Id="rId9" Type="http://schemas.openxmlformats.org/officeDocument/2006/relationships/image" Target="../media/image700.png"/><Relationship Id="rId14" Type="http://schemas.openxmlformats.org/officeDocument/2006/relationships/image" Target="../media/image705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7.png"/><Relationship Id="rId7" Type="http://schemas.openxmlformats.org/officeDocument/2006/relationships/image" Target="../media/image711.png"/><Relationship Id="rId2" Type="http://schemas.openxmlformats.org/officeDocument/2006/relationships/image" Target="../media/image6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709.png"/><Relationship Id="rId4" Type="http://schemas.openxmlformats.org/officeDocument/2006/relationships/image" Target="../media/image708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8.png"/><Relationship Id="rId13" Type="http://schemas.openxmlformats.org/officeDocument/2006/relationships/image" Target="../media/image723.png"/><Relationship Id="rId18" Type="http://schemas.openxmlformats.org/officeDocument/2006/relationships/image" Target="../media/image728.png"/><Relationship Id="rId3" Type="http://schemas.openxmlformats.org/officeDocument/2006/relationships/image" Target="../media/image713.png"/><Relationship Id="rId7" Type="http://schemas.openxmlformats.org/officeDocument/2006/relationships/image" Target="../media/image717.png"/><Relationship Id="rId12" Type="http://schemas.openxmlformats.org/officeDocument/2006/relationships/image" Target="../media/image722.png"/><Relationship Id="rId17" Type="http://schemas.openxmlformats.org/officeDocument/2006/relationships/image" Target="../media/image727.png"/><Relationship Id="rId2" Type="http://schemas.openxmlformats.org/officeDocument/2006/relationships/image" Target="../media/image712.png"/><Relationship Id="rId16" Type="http://schemas.openxmlformats.org/officeDocument/2006/relationships/image" Target="../media/image7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6.png"/><Relationship Id="rId11" Type="http://schemas.openxmlformats.org/officeDocument/2006/relationships/image" Target="../media/image721.png"/><Relationship Id="rId5" Type="http://schemas.openxmlformats.org/officeDocument/2006/relationships/image" Target="../media/image715.png"/><Relationship Id="rId15" Type="http://schemas.openxmlformats.org/officeDocument/2006/relationships/image" Target="../media/image725.png"/><Relationship Id="rId10" Type="http://schemas.openxmlformats.org/officeDocument/2006/relationships/image" Target="../media/image720.png"/><Relationship Id="rId4" Type="http://schemas.openxmlformats.org/officeDocument/2006/relationships/image" Target="../media/image714.png"/><Relationship Id="rId9" Type="http://schemas.openxmlformats.org/officeDocument/2006/relationships/image" Target="../media/image719.png"/><Relationship Id="rId14" Type="http://schemas.openxmlformats.org/officeDocument/2006/relationships/image" Target="../media/image724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4.png"/><Relationship Id="rId3" Type="http://schemas.openxmlformats.org/officeDocument/2006/relationships/image" Target="../media/image729.png"/><Relationship Id="rId7" Type="http://schemas.openxmlformats.org/officeDocument/2006/relationships/image" Target="../media/image733.png"/><Relationship Id="rId2" Type="http://schemas.openxmlformats.org/officeDocument/2006/relationships/image" Target="../media/image7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2.png"/><Relationship Id="rId5" Type="http://schemas.openxmlformats.org/officeDocument/2006/relationships/image" Target="../media/image731.png"/><Relationship Id="rId4" Type="http://schemas.openxmlformats.org/officeDocument/2006/relationships/image" Target="../media/image730.png"/><Relationship Id="rId9" Type="http://schemas.openxmlformats.org/officeDocument/2006/relationships/image" Target="../media/image7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43.png"/><Relationship Id="rId7" Type="http://schemas.openxmlformats.org/officeDocument/2006/relationships/image" Target="../media/image56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64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8.png"/><Relationship Id="rId5" Type="http://schemas.openxmlformats.org/officeDocument/2006/relationships/image" Target="../media/image54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53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43.png"/><Relationship Id="rId7" Type="http://schemas.openxmlformats.org/officeDocument/2006/relationships/image" Target="../media/image56.png"/><Relationship Id="rId12" Type="http://schemas.openxmlformats.org/officeDocument/2006/relationships/image" Target="../media/image8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80.png"/><Relationship Id="rId5" Type="http://schemas.openxmlformats.org/officeDocument/2006/relationships/image" Target="../media/image54.png"/><Relationship Id="rId10" Type="http://schemas.openxmlformats.org/officeDocument/2006/relationships/image" Target="../media/image79.png"/><Relationship Id="rId4" Type="http://schemas.openxmlformats.org/officeDocument/2006/relationships/image" Target="../media/image53.png"/><Relationship Id="rId9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83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43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87.png"/><Relationship Id="rId12" Type="http://schemas.openxmlformats.org/officeDocument/2006/relationships/image" Target="../media/image102.png"/><Relationship Id="rId17" Type="http://schemas.openxmlformats.org/officeDocument/2006/relationships/image" Target="../media/image106.png"/><Relationship Id="rId2" Type="http://schemas.openxmlformats.org/officeDocument/2006/relationships/image" Target="../media/image97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101.png"/><Relationship Id="rId5" Type="http://schemas.openxmlformats.org/officeDocument/2006/relationships/image" Target="../media/image85.png"/><Relationship Id="rId15" Type="http://schemas.openxmlformats.org/officeDocument/2006/relationships/image" Target="../media/image104.png"/><Relationship Id="rId10" Type="http://schemas.openxmlformats.org/officeDocument/2006/relationships/image" Target="../media/image100.png"/><Relationship Id="rId4" Type="http://schemas.openxmlformats.org/officeDocument/2006/relationships/image" Target="../media/image43.png"/><Relationship Id="rId9" Type="http://schemas.openxmlformats.org/officeDocument/2006/relationships/image" Target="../media/image99.png"/><Relationship Id="rId14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12.png"/><Relationship Id="rId3" Type="http://schemas.openxmlformats.org/officeDocument/2006/relationships/image" Target="../media/image108.png"/><Relationship Id="rId7" Type="http://schemas.openxmlformats.org/officeDocument/2006/relationships/image" Target="../media/image87.png"/><Relationship Id="rId12" Type="http://schemas.openxmlformats.org/officeDocument/2006/relationships/image" Target="../media/image111.png"/><Relationship Id="rId2" Type="http://schemas.openxmlformats.org/officeDocument/2006/relationships/image" Target="../media/image107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101.png"/><Relationship Id="rId5" Type="http://schemas.openxmlformats.org/officeDocument/2006/relationships/image" Target="../media/image85.png"/><Relationship Id="rId15" Type="http://schemas.openxmlformats.org/officeDocument/2006/relationships/image" Target="../media/image113.png"/><Relationship Id="rId10" Type="http://schemas.openxmlformats.org/officeDocument/2006/relationships/image" Target="../media/image110.png"/><Relationship Id="rId4" Type="http://schemas.openxmlformats.org/officeDocument/2006/relationships/image" Target="../media/image43.png"/><Relationship Id="rId9" Type="http://schemas.openxmlformats.org/officeDocument/2006/relationships/image" Target="../media/image109.png"/><Relationship Id="rId14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43.png"/><Relationship Id="rId7" Type="http://schemas.openxmlformats.org/officeDocument/2006/relationships/image" Target="../media/image88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43.png"/><Relationship Id="rId7" Type="http://schemas.openxmlformats.org/officeDocument/2006/relationships/image" Target="../media/image8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121.png"/><Relationship Id="rId5" Type="http://schemas.openxmlformats.org/officeDocument/2006/relationships/image" Target="../media/image86.png"/><Relationship Id="rId10" Type="http://schemas.openxmlformats.org/officeDocument/2006/relationships/image" Target="../media/image120.png"/><Relationship Id="rId4" Type="http://schemas.openxmlformats.org/officeDocument/2006/relationships/image" Target="../media/image85.png"/><Relationship Id="rId9" Type="http://schemas.openxmlformats.org/officeDocument/2006/relationships/image" Target="../media/image1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43.png"/><Relationship Id="rId7" Type="http://schemas.openxmlformats.org/officeDocument/2006/relationships/image" Target="../media/image88.png"/><Relationship Id="rId12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126.png"/><Relationship Id="rId5" Type="http://schemas.openxmlformats.org/officeDocument/2006/relationships/image" Target="../media/image86.png"/><Relationship Id="rId10" Type="http://schemas.openxmlformats.org/officeDocument/2006/relationships/image" Target="../media/image125.png"/><Relationship Id="rId4" Type="http://schemas.openxmlformats.org/officeDocument/2006/relationships/image" Target="../media/image85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image" Target="../media/image43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3" Type="http://schemas.openxmlformats.org/officeDocument/2006/relationships/image" Target="../media/image43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3" Type="http://schemas.openxmlformats.org/officeDocument/2006/relationships/image" Target="../media/image43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2" Type="http://schemas.openxmlformats.org/officeDocument/2006/relationships/image" Target="../media/image152.png"/><Relationship Id="rId16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5" Type="http://schemas.openxmlformats.org/officeDocument/2006/relationships/image" Target="../media/image16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3" Type="http://schemas.openxmlformats.org/officeDocument/2006/relationships/image" Target="../media/image43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5" Type="http://schemas.openxmlformats.org/officeDocument/2006/relationships/image" Target="../media/image17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3.png"/><Relationship Id="rId3" Type="http://schemas.openxmlformats.org/officeDocument/2006/relationships/image" Target="../media/image43.png"/><Relationship Id="rId7" Type="http://schemas.openxmlformats.org/officeDocument/2006/relationships/image" Target="../media/image170.png"/><Relationship Id="rId12" Type="http://schemas.openxmlformats.org/officeDocument/2006/relationships/image" Target="../media/image182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81.png"/><Relationship Id="rId5" Type="http://schemas.openxmlformats.org/officeDocument/2006/relationships/image" Target="../media/image168.png"/><Relationship Id="rId10" Type="http://schemas.openxmlformats.org/officeDocument/2006/relationships/image" Target="../media/image180.png"/><Relationship Id="rId4" Type="http://schemas.openxmlformats.org/officeDocument/2006/relationships/image" Target="../media/image167.png"/><Relationship Id="rId9" Type="http://schemas.openxmlformats.org/officeDocument/2006/relationships/image" Target="../media/image17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43.png"/><Relationship Id="rId7" Type="http://schemas.openxmlformats.org/officeDocument/2006/relationships/image" Target="../media/image188.png"/><Relationship Id="rId12" Type="http://schemas.openxmlformats.org/officeDocument/2006/relationships/image" Target="../media/image193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5" Type="http://schemas.openxmlformats.org/officeDocument/2006/relationships/image" Target="../media/image186.png"/><Relationship Id="rId10" Type="http://schemas.openxmlformats.org/officeDocument/2006/relationships/image" Target="../media/image191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3" Type="http://schemas.openxmlformats.org/officeDocument/2006/relationships/image" Target="../media/image192.png"/><Relationship Id="rId21" Type="http://schemas.openxmlformats.org/officeDocument/2006/relationships/image" Target="../media/image210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" Type="http://schemas.openxmlformats.org/officeDocument/2006/relationships/image" Target="../media/image43.png"/><Relationship Id="rId16" Type="http://schemas.openxmlformats.org/officeDocument/2006/relationships/image" Target="../media/image205.png"/><Relationship Id="rId20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7" Type="http://schemas.openxmlformats.org/officeDocument/2006/relationships/image" Target="../media/image21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4" Type="http://schemas.openxmlformats.org/officeDocument/2006/relationships/image" Target="../media/image19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192.png"/><Relationship Id="rId7" Type="http://schemas.openxmlformats.org/officeDocument/2006/relationships/image" Target="../media/image21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16.png"/><Relationship Id="rId5" Type="http://schemas.openxmlformats.org/officeDocument/2006/relationships/image" Target="../media/image209.png"/><Relationship Id="rId10" Type="http://schemas.openxmlformats.org/officeDocument/2006/relationships/image" Target="../media/image215.png"/><Relationship Id="rId4" Type="http://schemas.openxmlformats.org/officeDocument/2006/relationships/image" Target="../media/image193.png"/><Relationship Id="rId9" Type="http://schemas.openxmlformats.org/officeDocument/2006/relationships/image" Target="../media/image21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image" Target="../media/image192.png"/><Relationship Id="rId7" Type="http://schemas.openxmlformats.org/officeDocument/2006/relationships/image" Target="../media/image21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21.png"/><Relationship Id="rId5" Type="http://schemas.openxmlformats.org/officeDocument/2006/relationships/image" Target="../media/image209.png"/><Relationship Id="rId10" Type="http://schemas.openxmlformats.org/officeDocument/2006/relationships/image" Target="../media/image220.png"/><Relationship Id="rId4" Type="http://schemas.openxmlformats.org/officeDocument/2006/relationships/image" Target="../media/image193.png"/><Relationship Id="rId9" Type="http://schemas.openxmlformats.org/officeDocument/2006/relationships/image" Target="../media/image2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10" Type="http://schemas.openxmlformats.org/officeDocument/2006/relationships/image" Target="../media/image230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3" Type="http://schemas.openxmlformats.org/officeDocument/2006/relationships/image" Target="../media/image231.png"/><Relationship Id="rId7" Type="http://schemas.openxmlformats.org/officeDocument/2006/relationships/image" Target="../media/image23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png"/><Relationship Id="rId5" Type="http://schemas.openxmlformats.org/officeDocument/2006/relationships/image" Target="../media/image233.png"/><Relationship Id="rId4" Type="http://schemas.openxmlformats.org/officeDocument/2006/relationships/image" Target="../media/image232.png"/><Relationship Id="rId9" Type="http://schemas.openxmlformats.org/officeDocument/2006/relationships/image" Target="../media/image2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3" Type="http://schemas.openxmlformats.org/officeDocument/2006/relationships/image" Target="../media/image239.png"/><Relationship Id="rId7" Type="http://schemas.openxmlformats.org/officeDocument/2006/relationships/image" Target="../media/image24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image" Target="../media/image247.png"/><Relationship Id="rId5" Type="http://schemas.openxmlformats.org/officeDocument/2006/relationships/image" Target="../media/image241.png"/><Relationship Id="rId10" Type="http://schemas.openxmlformats.org/officeDocument/2006/relationships/image" Target="../media/image246.png"/><Relationship Id="rId4" Type="http://schemas.openxmlformats.org/officeDocument/2006/relationships/image" Target="../media/image240.png"/><Relationship Id="rId9" Type="http://schemas.openxmlformats.org/officeDocument/2006/relationships/image" Target="../media/image24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png"/><Relationship Id="rId3" Type="http://schemas.openxmlformats.org/officeDocument/2006/relationships/image" Target="../media/image248.png"/><Relationship Id="rId7" Type="http://schemas.openxmlformats.org/officeDocument/2006/relationships/image" Target="../media/image2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11" Type="http://schemas.openxmlformats.org/officeDocument/2006/relationships/image" Target="../media/image256.png"/><Relationship Id="rId5" Type="http://schemas.openxmlformats.org/officeDocument/2006/relationships/image" Target="../media/image250.png"/><Relationship Id="rId10" Type="http://schemas.openxmlformats.org/officeDocument/2006/relationships/image" Target="../media/image255.png"/><Relationship Id="rId4" Type="http://schemas.openxmlformats.org/officeDocument/2006/relationships/image" Target="../media/image249.png"/><Relationship Id="rId9" Type="http://schemas.openxmlformats.org/officeDocument/2006/relationships/image" Target="../media/image25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248.png"/><Relationship Id="rId7" Type="http://schemas.openxmlformats.org/officeDocument/2006/relationships/image" Target="../media/image26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9.png"/><Relationship Id="rId11" Type="http://schemas.openxmlformats.org/officeDocument/2006/relationships/image" Target="../media/image264.png"/><Relationship Id="rId5" Type="http://schemas.openxmlformats.org/officeDocument/2006/relationships/image" Target="../media/image258.png"/><Relationship Id="rId10" Type="http://schemas.openxmlformats.org/officeDocument/2006/relationships/image" Target="../media/image263.png"/><Relationship Id="rId4" Type="http://schemas.openxmlformats.org/officeDocument/2006/relationships/image" Target="../media/image257.png"/><Relationship Id="rId9" Type="http://schemas.openxmlformats.org/officeDocument/2006/relationships/image" Target="../media/image26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3" Type="http://schemas.openxmlformats.org/officeDocument/2006/relationships/image" Target="../media/image248.png"/><Relationship Id="rId7" Type="http://schemas.openxmlformats.org/officeDocument/2006/relationships/image" Target="../media/image268.png"/><Relationship Id="rId12" Type="http://schemas.openxmlformats.org/officeDocument/2006/relationships/image" Target="../media/image27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7.png"/><Relationship Id="rId11" Type="http://schemas.openxmlformats.org/officeDocument/2006/relationships/image" Target="../media/image272.png"/><Relationship Id="rId5" Type="http://schemas.openxmlformats.org/officeDocument/2006/relationships/image" Target="../media/image266.png"/><Relationship Id="rId10" Type="http://schemas.openxmlformats.org/officeDocument/2006/relationships/image" Target="../media/image271.png"/><Relationship Id="rId4" Type="http://schemas.openxmlformats.org/officeDocument/2006/relationships/image" Target="../media/image265.png"/><Relationship Id="rId9" Type="http://schemas.openxmlformats.org/officeDocument/2006/relationships/image" Target="../media/image27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285.png"/><Relationship Id="rId3" Type="http://schemas.openxmlformats.org/officeDocument/2006/relationships/image" Target="../media/image275.png"/><Relationship Id="rId7" Type="http://schemas.openxmlformats.org/officeDocument/2006/relationships/image" Target="../media/image279.png"/><Relationship Id="rId12" Type="http://schemas.openxmlformats.org/officeDocument/2006/relationships/image" Target="../media/image284.png"/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8.png"/><Relationship Id="rId11" Type="http://schemas.openxmlformats.org/officeDocument/2006/relationships/image" Target="../media/image283.png"/><Relationship Id="rId5" Type="http://schemas.openxmlformats.org/officeDocument/2006/relationships/image" Target="../media/image277.png"/><Relationship Id="rId15" Type="http://schemas.openxmlformats.org/officeDocument/2006/relationships/image" Target="../media/image287.png"/><Relationship Id="rId10" Type="http://schemas.openxmlformats.org/officeDocument/2006/relationships/image" Target="../media/image282.png"/><Relationship Id="rId4" Type="http://schemas.openxmlformats.org/officeDocument/2006/relationships/image" Target="../media/image276.png"/><Relationship Id="rId9" Type="http://schemas.openxmlformats.org/officeDocument/2006/relationships/image" Target="../media/image281.png"/><Relationship Id="rId14" Type="http://schemas.openxmlformats.org/officeDocument/2006/relationships/image" Target="../media/image28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png"/><Relationship Id="rId13" Type="http://schemas.openxmlformats.org/officeDocument/2006/relationships/image" Target="../media/image299.png"/><Relationship Id="rId18" Type="http://schemas.openxmlformats.org/officeDocument/2006/relationships/image" Target="../media/image304.png"/><Relationship Id="rId3" Type="http://schemas.openxmlformats.org/officeDocument/2006/relationships/image" Target="../media/image289.png"/><Relationship Id="rId7" Type="http://schemas.openxmlformats.org/officeDocument/2006/relationships/image" Target="../media/image293.png"/><Relationship Id="rId12" Type="http://schemas.openxmlformats.org/officeDocument/2006/relationships/image" Target="../media/image298.png"/><Relationship Id="rId17" Type="http://schemas.openxmlformats.org/officeDocument/2006/relationships/image" Target="../media/image303.png"/><Relationship Id="rId2" Type="http://schemas.openxmlformats.org/officeDocument/2006/relationships/image" Target="../media/image288.png"/><Relationship Id="rId16" Type="http://schemas.openxmlformats.org/officeDocument/2006/relationships/image" Target="../media/image3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2.png"/><Relationship Id="rId11" Type="http://schemas.openxmlformats.org/officeDocument/2006/relationships/image" Target="../media/image297.png"/><Relationship Id="rId5" Type="http://schemas.openxmlformats.org/officeDocument/2006/relationships/image" Target="../media/image291.png"/><Relationship Id="rId15" Type="http://schemas.openxmlformats.org/officeDocument/2006/relationships/image" Target="../media/image301.png"/><Relationship Id="rId10" Type="http://schemas.openxmlformats.org/officeDocument/2006/relationships/image" Target="../media/image296.png"/><Relationship Id="rId19" Type="http://schemas.openxmlformats.org/officeDocument/2006/relationships/image" Target="../media/image305.png"/><Relationship Id="rId4" Type="http://schemas.openxmlformats.org/officeDocument/2006/relationships/image" Target="../media/image290.png"/><Relationship Id="rId9" Type="http://schemas.openxmlformats.org/officeDocument/2006/relationships/image" Target="../media/image295.png"/><Relationship Id="rId14" Type="http://schemas.openxmlformats.org/officeDocument/2006/relationships/image" Target="../media/image30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png"/><Relationship Id="rId13" Type="http://schemas.openxmlformats.org/officeDocument/2006/relationships/image" Target="../media/image285.png"/><Relationship Id="rId3" Type="http://schemas.openxmlformats.org/officeDocument/2006/relationships/image" Target="../media/image275.png"/><Relationship Id="rId7" Type="http://schemas.openxmlformats.org/officeDocument/2006/relationships/image" Target="../media/image307.png"/><Relationship Id="rId12" Type="http://schemas.openxmlformats.org/officeDocument/2006/relationships/image" Target="../media/image284.png"/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8.png"/><Relationship Id="rId11" Type="http://schemas.openxmlformats.org/officeDocument/2006/relationships/image" Target="../media/image311.png"/><Relationship Id="rId5" Type="http://schemas.openxmlformats.org/officeDocument/2006/relationships/image" Target="../media/image277.png"/><Relationship Id="rId15" Type="http://schemas.openxmlformats.org/officeDocument/2006/relationships/image" Target="../media/image287.png"/><Relationship Id="rId10" Type="http://schemas.openxmlformats.org/officeDocument/2006/relationships/image" Target="../media/image310.png"/><Relationship Id="rId4" Type="http://schemas.openxmlformats.org/officeDocument/2006/relationships/image" Target="../media/image276.png"/><Relationship Id="rId9" Type="http://schemas.openxmlformats.org/officeDocument/2006/relationships/image" Target="../media/image309.png"/><Relationship Id="rId14" Type="http://schemas.openxmlformats.org/officeDocument/2006/relationships/image" Target="../media/image28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png"/><Relationship Id="rId13" Type="http://schemas.openxmlformats.org/officeDocument/2006/relationships/image" Target="../media/image322.png"/><Relationship Id="rId18" Type="http://schemas.openxmlformats.org/officeDocument/2006/relationships/image" Target="../media/image327.png"/><Relationship Id="rId3" Type="http://schemas.openxmlformats.org/officeDocument/2006/relationships/image" Target="../media/image313.png"/><Relationship Id="rId21" Type="http://schemas.openxmlformats.org/officeDocument/2006/relationships/image" Target="../media/image330.png"/><Relationship Id="rId7" Type="http://schemas.openxmlformats.org/officeDocument/2006/relationships/image" Target="../media/image317.png"/><Relationship Id="rId12" Type="http://schemas.openxmlformats.org/officeDocument/2006/relationships/image" Target="../media/image321.png"/><Relationship Id="rId17" Type="http://schemas.openxmlformats.org/officeDocument/2006/relationships/image" Target="../media/image326.png"/><Relationship Id="rId2" Type="http://schemas.openxmlformats.org/officeDocument/2006/relationships/image" Target="../media/image312.png"/><Relationship Id="rId16" Type="http://schemas.openxmlformats.org/officeDocument/2006/relationships/image" Target="../media/image325.png"/><Relationship Id="rId20" Type="http://schemas.openxmlformats.org/officeDocument/2006/relationships/image" Target="../media/image3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6.png"/><Relationship Id="rId11" Type="http://schemas.openxmlformats.org/officeDocument/2006/relationships/image" Target="../media/image297.png"/><Relationship Id="rId5" Type="http://schemas.openxmlformats.org/officeDocument/2006/relationships/image" Target="../media/image315.png"/><Relationship Id="rId15" Type="http://schemas.openxmlformats.org/officeDocument/2006/relationships/image" Target="../media/image324.png"/><Relationship Id="rId10" Type="http://schemas.openxmlformats.org/officeDocument/2006/relationships/image" Target="../media/image320.png"/><Relationship Id="rId19" Type="http://schemas.openxmlformats.org/officeDocument/2006/relationships/image" Target="../media/image328.png"/><Relationship Id="rId4" Type="http://schemas.openxmlformats.org/officeDocument/2006/relationships/image" Target="../media/image314.png"/><Relationship Id="rId9" Type="http://schemas.openxmlformats.org/officeDocument/2006/relationships/image" Target="../media/image319.png"/><Relationship Id="rId14" Type="http://schemas.openxmlformats.org/officeDocument/2006/relationships/image" Target="../media/image323.png"/><Relationship Id="rId22" Type="http://schemas.openxmlformats.org/officeDocument/2006/relationships/image" Target="../media/image33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png"/><Relationship Id="rId3" Type="http://schemas.openxmlformats.org/officeDocument/2006/relationships/image" Target="../media/image333.png"/><Relationship Id="rId7" Type="http://schemas.openxmlformats.org/officeDocument/2006/relationships/image" Target="../media/image284.png"/><Relationship Id="rId2" Type="http://schemas.openxmlformats.org/officeDocument/2006/relationships/image" Target="../media/image3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6.png"/><Relationship Id="rId5" Type="http://schemas.openxmlformats.org/officeDocument/2006/relationships/image" Target="../media/image335.png"/><Relationship Id="rId4" Type="http://schemas.openxmlformats.org/officeDocument/2006/relationships/image" Target="../media/image33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13" Type="http://schemas.openxmlformats.org/officeDocument/2006/relationships/image" Target="../media/image349.png"/><Relationship Id="rId3" Type="http://schemas.openxmlformats.org/officeDocument/2006/relationships/image" Target="../media/image339.png"/><Relationship Id="rId7" Type="http://schemas.openxmlformats.org/officeDocument/2006/relationships/image" Target="../media/image343.png"/><Relationship Id="rId12" Type="http://schemas.openxmlformats.org/officeDocument/2006/relationships/image" Target="../media/image348.png"/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1" Type="http://schemas.openxmlformats.org/officeDocument/2006/relationships/image" Target="../media/image347.png"/><Relationship Id="rId5" Type="http://schemas.openxmlformats.org/officeDocument/2006/relationships/image" Target="../media/image341.png"/><Relationship Id="rId10" Type="http://schemas.openxmlformats.org/officeDocument/2006/relationships/image" Target="../media/image346.png"/><Relationship Id="rId4" Type="http://schemas.openxmlformats.org/officeDocument/2006/relationships/image" Target="../media/image340.png"/><Relationship Id="rId9" Type="http://schemas.openxmlformats.org/officeDocument/2006/relationships/image" Target="../media/image3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5" Type="http://schemas.openxmlformats.org/officeDocument/2006/relationships/image" Target="../media/image353.png"/><Relationship Id="rId4" Type="http://schemas.openxmlformats.org/officeDocument/2006/relationships/image" Target="../media/image3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365.png"/><Relationship Id="rId3" Type="http://schemas.openxmlformats.org/officeDocument/2006/relationships/image" Target="../media/image355.png"/><Relationship Id="rId7" Type="http://schemas.openxmlformats.org/officeDocument/2006/relationships/image" Target="../media/image359.png"/><Relationship Id="rId12" Type="http://schemas.openxmlformats.org/officeDocument/2006/relationships/image" Target="../media/image364.png"/><Relationship Id="rId2" Type="http://schemas.openxmlformats.org/officeDocument/2006/relationships/image" Target="../media/image350.png"/><Relationship Id="rId16" Type="http://schemas.openxmlformats.org/officeDocument/2006/relationships/image" Target="../media/image3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8.png"/><Relationship Id="rId11" Type="http://schemas.openxmlformats.org/officeDocument/2006/relationships/image" Target="../media/image363.png"/><Relationship Id="rId5" Type="http://schemas.openxmlformats.org/officeDocument/2006/relationships/image" Target="../media/image357.png"/><Relationship Id="rId15" Type="http://schemas.openxmlformats.org/officeDocument/2006/relationships/image" Target="../media/image367.png"/><Relationship Id="rId10" Type="http://schemas.openxmlformats.org/officeDocument/2006/relationships/image" Target="../media/image362.png"/><Relationship Id="rId4" Type="http://schemas.openxmlformats.org/officeDocument/2006/relationships/image" Target="../media/image356.png"/><Relationship Id="rId9" Type="http://schemas.openxmlformats.org/officeDocument/2006/relationships/image" Target="../media/image361.png"/><Relationship Id="rId14" Type="http://schemas.openxmlformats.org/officeDocument/2006/relationships/image" Target="../media/image36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284.png"/><Relationship Id="rId2" Type="http://schemas.openxmlformats.org/officeDocument/2006/relationships/image" Target="../media/image3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3.png"/><Relationship Id="rId5" Type="http://schemas.openxmlformats.org/officeDocument/2006/relationships/image" Target="../media/image372.png"/><Relationship Id="rId4" Type="http://schemas.openxmlformats.org/officeDocument/2006/relationships/image" Target="../media/image37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75.png"/><Relationship Id="rId7" Type="http://schemas.openxmlformats.org/officeDocument/2006/relationships/image" Target="../media/image379.png"/><Relationship Id="rId2" Type="http://schemas.openxmlformats.org/officeDocument/2006/relationships/image" Target="../media/image3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8.png"/><Relationship Id="rId11" Type="http://schemas.openxmlformats.org/officeDocument/2006/relationships/image" Target="../media/image383.png"/><Relationship Id="rId5" Type="http://schemas.openxmlformats.org/officeDocument/2006/relationships/image" Target="../media/image377.png"/><Relationship Id="rId10" Type="http://schemas.openxmlformats.org/officeDocument/2006/relationships/image" Target="../media/image382.png"/><Relationship Id="rId4" Type="http://schemas.openxmlformats.org/officeDocument/2006/relationships/image" Target="../media/image376.png"/><Relationship Id="rId9" Type="http://schemas.openxmlformats.org/officeDocument/2006/relationships/image" Target="../media/image38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6.png"/><Relationship Id="rId13" Type="http://schemas.openxmlformats.org/officeDocument/2006/relationships/image" Target="../media/image391.png"/><Relationship Id="rId3" Type="http://schemas.openxmlformats.org/officeDocument/2006/relationships/image" Target="../media/image375.png"/><Relationship Id="rId7" Type="http://schemas.openxmlformats.org/officeDocument/2006/relationships/image" Target="../media/image385.png"/><Relationship Id="rId12" Type="http://schemas.openxmlformats.org/officeDocument/2006/relationships/image" Target="../media/image390.png"/><Relationship Id="rId2" Type="http://schemas.openxmlformats.org/officeDocument/2006/relationships/image" Target="../media/image374.png"/><Relationship Id="rId16" Type="http://schemas.openxmlformats.org/officeDocument/2006/relationships/image" Target="../media/image3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4.png"/><Relationship Id="rId11" Type="http://schemas.openxmlformats.org/officeDocument/2006/relationships/image" Target="../media/image389.png"/><Relationship Id="rId5" Type="http://schemas.openxmlformats.org/officeDocument/2006/relationships/image" Target="../media/image377.png"/><Relationship Id="rId15" Type="http://schemas.openxmlformats.org/officeDocument/2006/relationships/image" Target="../media/image393.png"/><Relationship Id="rId10" Type="http://schemas.openxmlformats.org/officeDocument/2006/relationships/image" Target="../media/image388.png"/><Relationship Id="rId4" Type="http://schemas.openxmlformats.org/officeDocument/2006/relationships/image" Target="../media/image376.png"/><Relationship Id="rId9" Type="http://schemas.openxmlformats.org/officeDocument/2006/relationships/image" Target="../media/image387.png"/><Relationship Id="rId14" Type="http://schemas.openxmlformats.org/officeDocument/2006/relationships/image" Target="../media/image39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png"/><Relationship Id="rId3" Type="http://schemas.openxmlformats.org/officeDocument/2006/relationships/image" Target="../media/image396.png"/><Relationship Id="rId7" Type="http://schemas.openxmlformats.org/officeDocument/2006/relationships/image" Target="../media/image400.png"/><Relationship Id="rId2" Type="http://schemas.openxmlformats.org/officeDocument/2006/relationships/image" Target="../media/image3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9.png"/><Relationship Id="rId5" Type="http://schemas.openxmlformats.org/officeDocument/2006/relationships/image" Target="../media/image398.png"/><Relationship Id="rId4" Type="http://schemas.openxmlformats.org/officeDocument/2006/relationships/image" Target="../media/image39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8.png"/><Relationship Id="rId3" Type="http://schemas.openxmlformats.org/officeDocument/2006/relationships/image" Target="../media/image403.png"/><Relationship Id="rId7" Type="http://schemas.openxmlformats.org/officeDocument/2006/relationships/image" Target="../media/image407.png"/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6.png"/><Relationship Id="rId5" Type="http://schemas.openxmlformats.org/officeDocument/2006/relationships/image" Target="../media/image405.png"/><Relationship Id="rId10" Type="http://schemas.openxmlformats.org/officeDocument/2006/relationships/image" Target="../media/image410.png"/><Relationship Id="rId4" Type="http://schemas.openxmlformats.org/officeDocument/2006/relationships/image" Target="../media/image404.png"/><Relationship Id="rId9" Type="http://schemas.openxmlformats.org/officeDocument/2006/relationships/image" Target="../media/image40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3.png"/><Relationship Id="rId13" Type="http://schemas.openxmlformats.org/officeDocument/2006/relationships/image" Target="../media/image418.png"/><Relationship Id="rId3" Type="http://schemas.openxmlformats.org/officeDocument/2006/relationships/image" Target="../media/image403.png"/><Relationship Id="rId7" Type="http://schemas.openxmlformats.org/officeDocument/2006/relationships/image" Target="../media/image412.png"/><Relationship Id="rId12" Type="http://schemas.openxmlformats.org/officeDocument/2006/relationships/image" Target="../media/image417.png"/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1" Type="http://schemas.openxmlformats.org/officeDocument/2006/relationships/image" Target="../media/image416.png"/><Relationship Id="rId5" Type="http://schemas.openxmlformats.org/officeDocument/2006/relationships/image" Target="../media/image405.png"/><Relationship Id="rId10" Type="http://schemas.openxmlformats.org/officeDocument/2006/relationships/image" Target="../media/image415.png"/><Relationship Id="rId4" Type="http://schemas.openxmlformats.org/officeDocument/2006/relationships/image" Target="../media/image404.png"/><Relationship Id="rId9" Type="http://schemas.openxmlformats.org/officeDocument/2006/relationships/image" Target="../media/image414.png"/><Relationship Id="rId14" Type="http://schemas.openxmlformats.org/officeDocument/2006/relationships/image" Target="../media/image41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6.png"/><Relationship Id="rId3" Type="http://schemas.openxmlformats.org/officeDocument/2006/relationships/image" Target="../media/image421.png"/><Relationship Id="rId7" Type="http://schemas.openxmlformats.org/officeDocument/2006/relationships/image" Target="../media/image425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4.png"/><Relationship Id="rId5" Type="http://schemas.openxmlformats.org/officeDocument/2006/relationships/image" Target="../media/image423.png"/><Relationship Id="rId4" Type="http://schemas.openxmlformats.org/officeDocument/2006/relationships/image" Target="../media/image42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7.png"/><Relationship Id="rId2" Type="http://schemas.openxmlformats.org/officeDocument/2006/relationships/image" Target="../media/image4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9.png"/><Relationship Id="rId4" Type="http://schemas.openxmlformats.org/officeDocument/2006/relationships/image" Target="../media/image4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png"/><Relationship Id="rId13" Type="http://schemas.openxmlformats.org/officeDocument/2006/relationships/image" Target="../media/image440.png"/><Relationship Id="rId3" Type="http://schemas.openxmlformats.org/officeDocument/2006/relationships/image" Target="../media/image426.png"/><Relationship Id="rId7" Type="http://schemas.openxmlformats.org/officeDocument/2006/relationships/image" Target="../media/image434.png"/><Relationship Id="rId12" Type="http://schemas.openxmlformats.org/officeDocument/2006/relationships/image" Target="../media/image439.png"/><Relationship Id="rId17" Type="http://schemas.openxmlformats.org/officeDocument/2006/relationships/image" Target="../media/image444.png"/><Relationship Id="rId2" Type="http://schemas.openxmlformats.org/officeDocument/2006/relationships/image" Target="../media/image430.png"/><Relationship Id="rId16" Type="http://schemas.openxmlformats.org/officeDocument/2006/relationships/image" Target="../media/image4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3.png"/><Relationship Id="rId11" Type="http://schemas.openxmlformats.org/officeDocument/2006/relationships/image" Target="../media/image438.png"/><Relationship Id="rId5" Type="http://schemas.openxmlformats.org/officeDocument/2006/relationships/image" Target="../media/image432.png"/><Relationship Id="rId15" Type="http://schemas.openxmlformats.org/officeDocument/2006/relationships/image" Target="../media/image442.png"/><Relationship Id="rId10" Type="http://schemas.openxmlformats.org/officeDocument/2006/relationships/image" Target="../media/image437.png"/><Relationship Id="rId4" Type="http://schemas.openxmlformats.org/officeDocument/2006/relationships/image" Target="../media/image431.png"/><Relationship Id="rId9" Type="http://schemas.openxmlformats.org/officeDocument/2006/relationships/image" Target="../media/image436.png"/><Relationship Id="rId14" Type="http://schemas.openxmlformats.org/officeDocument/2006/relationships/image" Target="../media/image44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455.png"/><Relationship Id="rId3" Type="http://schemas.openxmlformats.org/officeDocument/2006/relationships/image" Target="../media/image426.png"/><Relationship Id="rId7" Type="http://schemas.openxmlformats.org/officeDocument/2006/relationships/image" Target="../media/image449.png"/><Relationship Id="rId12" Type="http://schemas.openxmlformats.org/officeDocument/2006/relationships/image" Target="../media/image454.png"/><Relationship Id="rId2" Type="http://schemas.openxmlformats.org/officeDocument/2006/relationships/image" Target="../media/image445.png"/><Relationship Id="rId16" Type="http://schemas.openxmlformats.org/officeDocument/2006/relationships/image" Target="../media/image4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8.png"/><Relationship Id="rId11" Type="http://schemas.openxmlformats.org/officeDocument/2006/relationships/image" Target="../media/image453.png"/><Relationship Id="rId5" Type="http://schemas.openxmlformats.org/officeDocument/2006/relationships/image" Target="../media/image447.png"/><Relationship Id="rId15" Type="http://schemas.openxmlformats.org/officeDocument/2006/relationships/image" Target="../media/image457.png"/><Relationship Id="rId10" Type="http://schemas.openxmlformats.org/officeDocument/2006/relationships/image" Target="../media/image452.png"/><Relationship Id="rId4" Type="http://schemas.openxmlformats.org/officeDocument/2006/relationships/image" Target="../media/image446.png"/><Relationship Id="rId9" Type="http://schemas.openxmlformats.org/officeDocument/2006/relationships/image" Target="../media/image451.png"/><Relationship Id="rId14" Type="http://schemas.openxmlformats.org/officeDocument/2006/relationships/image" Target="../media/image45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4.png"/><Relationship Id="rId13" Type="http://schemas.openxmlformats.org/officeDocument/2006/relationships/image" Target="../media/image469.png"/><Relationship Id="rId3" Type="http://schemas.openxmlformats.org/officeDocument/2006/relationships/image" Target="../media/image426.png"/><Relationship Id="rId7" Type="http://schemas.openxmlformats.org/officeDocument/2006/relationships/image" Target="../media/image463.png"/><Relationship Id="rId12" Type="http://schemas.openxmlformats.org/officeDocument/2006/relationships/image" Target="../media/image468.png"/><Relationship Id="rId2" Type="http://schemas.openxmlformats.org/officeDocument/2006/relationships/image" Target="../media/image4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2.png"/><Relationship Id="rId11" Type="http://schemas.openxmlformats.org/officeDocument/2006/relationships/image" Target="../media/image467.png"/><Relationship Id="rId5" Type="http://schemas.openxmlformats.org/officeDocument/2006/relationships/image" Target="../media/image461.png"/><Relationship Id="rId15" Type="http://schemas.openxmlformats.org/officeDocument/2006/relationships/image" Target="../media/image471.png"/><Relationship Id="rId10" Type="http://schemas.openxmlformats.org/officeDocument/2006/relationships/image" Target="../media/image466.png"/><Relationship Id="rId4" Type="http://schemas.openxmlformats.org/officeDocument/2006/relationships/image" Target="../media/image460.png"/><Relationship Id="rId9" Type="http://schemas.openxmlformats.org/officeDocument/2006/relationships/image" Target="../media/image465.png"/><Relationship Id="rId14" Type="http://schemas.openxmlformats.org/officeDocument/2006/relationships/image" Target="../media/image47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6.png"/><Relationship Id="rId13" Type="http://schemas.openxmlformats.org/officeDocument/2006/relationships/image" Target="../media/image481.png"/><Relationship Id="rId18" Type="http://schemas.openxmlformats.org/officeDocument/2006/relationships/image" Target="../media/image486.png"/><Relationship Id="rId3" Type="http://schemas.openxmlformats.org/officeDocument/2006/relationships/image" Target="../media/image426.png"/><Relationship Id="rId7" Type="http://schemas.openxmlformats.org/officeDocument/2006/relationships/image" Target="../media/image475.png"/><Relationship Id="rId12" Type="http://schemas.openxmlformats.org/officeDocument/2006/relationships/image" Target="../media/image480.png"/><Relationship Id="rId17" Type="http://schemas.openxmlformats.org/officeDocument/2006/relationships/image" Target="../media/image485.png"/><Relationship Id="rId2" Type="http://schemas.openxmlformats.org/officeDocument/2006/relationships/image" Target="../media/image459.png"/><Relationship Id="rId16" Type="http://schemas.openxmlformats.org/officeDocument/2006/relationships/image" Target="../media/image4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4.png"/><Relationship Id="rId11" Type="http://schemas.openxmlformats.org/officeDocument/2006/relationships/image" Target="../media/image479.png"/><Relationship Id="rId5" Type="http://schemas.openxmlformats.org/officeDocument/2006/relationships/image" Target="../media/image473.png"/><Relationship Id="rId15" Type="http://schemas.openxmlformats.org/officeDocument/2006/relationships/image" Target="../media/image483.png"/><Relationship Id="rId10" Type="http://schemas.openxmlformats.org/officeDocument/2006/relationships/image" Target="../media/image478.png"/><Relationship Id="rId4" Type="http://schemas.openxmlformats.org/officeDocument/2006/relationships/image" Target="../media/image472.png"/><Relationship Id="rId9" Type="http://schemas.openxmlformats.org/officeDocument/2006/relationships/image" Target="../media/image477.png"/><Relationship Id="rId14" Type="http://schemas.openxmlformats.org/officeDocument/2006/relationships/image" Target="../media/image48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426.png"/><Relationship Id="rId7" Type="http://schemas.openxmlformats.org/officeDocument/2006/relationships/image" Target="../media/image489.png"/><Relationship Id="rId2" Type="http://schemas.openxmlformats.org/officeDocument/2006/relationships/image" Target="../media/image4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8.png"/><Relationship Id="rId5" Type="http://schemas.openxmlformats.org/officeDocument/2006/relationships/image" Target="../media/image486.png"/><Relationship Id="rId10" Type="http://schemas.openxmlformats.org/officeDocument/2006/relationships/image" Target="../media/image492.png"/><Relationship Id="rId4" Type="http://schemas.openxmlformats.org/officeDocument/2006/relationships/image" Target="../media/image487.png"/><Relationship Id="rId9" Type="http://schemas.openxmlformats.org/officeDocument/2006/relationships/image" Target="../media/image49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8.png"/><Relationship Id="rId13" Type="http://schemas.openxmlformats.org/officeDocument/2006/relationships/image" Target="../media/image503.png"/><Relationship Id="rId3" Type="http://schemas.openxmlformats.org/officeDocument/2006/relationships/image" Target="../media/image494.png"/><Relationship Id="rId7" Type="http://schemas.openxmlformats.org/officeDocument/2006/relationships/image" Target="../media/image497.png"/><Relationship Id="rId12" Type="http://schemas.openxmlformats.org/officeDocument/2006/relationships/image" Target="../media/image502.png"/><Relationship Id="rId17" Type="http://schemas.openxmlformats.org/officeDocument/2006/relationships/image" Target="../media/image507.png"/><Relationship Id="rId2" Type="http://schemas.openxmlformats.org/officeDocument/2006/relationships/image" Target="../media/image493.png"/><Relationship Id="rId16" Type="http://schemas.openxmlformats.org/officeDocument/2006/relationships/image" Target="../media/image5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6.png"/><Relationship Id="rId11" Type="http://schemas.openxmlformats.org/officeDocument/2006/relationships/image" Target="../media/image501.png"/><Relationship Id="rId5" Type="http://schemas.openxmlformats.org/officeDocument/2006/relationships/image" Target="../media/image496.png"/><Relationship Id="rId15" Type="http://schemas.openxmlformats.org/officeDocument/2006/relationships/image" Target="../media/image505.png"/><Relationship Id="rId10" Type="http://schemas.openxmlformats.org/officeDocument/2006/relationships/image" Target="../media/image500.png"/><Relationship Id="rId4" Type="http://schemas.openxmlformats.org/officeDocument/2006/relationships/image" Target="../media/image495.png"/><Relationship Id="rId9" Type="http://schemas.openxmlformats.org/officeDocument/2006/relationships/image" Target="../media/image499.png"/><Relationship Id="rId14" Type="http://schemas.openxmlformats.org/officeDocument/2006/relationships/image" Target="../media/image504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3" Type="http://schemas.openxmlformats.org/officeDocument/2006/relationships/image" Target="../media/image426.png"/><Relationship Id="rId7" Type="http://schemas.openxmlformats.org/officeDocument/2006/relationships/image" Target="../media/image510.png"/><Relationship Id="rId2" Type="http://schemas.openxmlformats.org/officeDocument/2006/relationships/image" Target="../media/image4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9.png"/><Relationship Id="rId11" Type="http://schemas.openxmlformats.org/officeDocument/2006/relationships/image" Target="../media/image514.png"/><Relationship Id="rId5" Type="http://schemas.openxmlformats.org/officeDocument/2006/relationships/image" Target="../media/image508.png"/><Relationship Id="rId10" Type="http://schemas.openxmlformats.org/officeDocument/2006/relationships/image" Target="../media/image513.png"/><Relationship Id="rId4" Type="http://schemas.openxmlformats.org/officeDocument/2006/relationships/image" Target="../media/image507.png"/><Relationship Id="rId9" Type="http://schemas.openxmlformats.org/officeDocument/2006/relationships/image" Target="../media/image51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0.png"/><Relationship Id="rId13" Type="http://schemas.openxmlformats.org/officeDocument/2006/relationships/image" Target="../media/image1440.png"/><Relationship Id="rId18" Type="http://schemas.openxmlformats.org/officeDocument/2006/relationships/image" Target="../media/image1490.png"/><Relationship Id="rId3" Type="http://schemas.openxmlformats.org/officeDocument/2006/relationships/image" Target="../media/image515.png"/><Relationship Id="rId7" Type="http://schemas.openxmlformats.org/officeDocument/2006/relationships/image" Target="../media/image1380.png"/><Relationship Id="rId12" Type="http://schemas.openxmlformats.org/officeDocument/2006/relationships/image" Target="../media/image1430.png"/><Relationship Id="rId17" Type="http://schemas.openxmlformats.org/officeDocument/2006/relationships/image" Target="../media/image148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70.png"/><Relationship Id="rId20" Type="http://schemas.openxmlformats.org/officeDocument/2006/relationships/image" Target="../media/image5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0.png"/><Relationship Id="rId11" Type="http://schemas.openxmlformats.org/officeDocument/2006/relationships/image" Target="../media/image1420.png"/><Relationship Id="rId5" Type="http://schemas.openxmlformats.org/officeDocument/2006/relationships/image" Target="../media/image1360.png"/><Relationship Id="rId15" Type="http://schemas.openxmlformats.org/officeDocument/2006/relationships/image" Target="../media/image1460.png"/><Relationship Id="rId10" Type="http://schemas.openxmlformats.org/officeDocument/2006/relationships/image" Target="../media/image1410.png"/><Relationship Id="rId19" Type="http://schemas.openxmlformats.org/officeDocument/2006/relationships/image" Target="../media/image1500.png"/><Relationship Id="rId4" Type="http://schemas.openxmlformats.org/officeDocument/2006/relationships/image" Target="../media/image1350.png"/><Relationship Id="rId9" Type="http://schemas.openxmlformats.org/officeDocument/2006/relationships/image" Target="../media/image1400.png"/><Relationship Id="rId14" Type="http://schemas.openxmlformats.org/officeDocument/2006/relationships/image" Target="../media/image145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0.png"/><Relationship Id="rId13" Type="http://schemas.openxmlformats.org/officeDocument/2006/relationships/image" Target="../media/image516.png"/><Relationship Id="rId3" Type="http://schemas.openxmlformats.org/officeDocument/2006/relationships/image" Target="../media/image515.png"/><Relationship Id="rId12" Type="http://schemas.openxmlformats.org/officeDocument/2006/relationships/image" Target="../media/image5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9.png"/><Relationship Id="rId11" Type="http://schemas.openxmlformats.org/officeDocument/2006/relationships/image" Target="../media/image520.png"/><Relationship Id="rId5" Type="http://schemas.openxmlformats.org/officeDocument/2006/relationships/image" Target="../media/image518.png"/><Relationship Id="rId10" Type="http://schemas.openxmlformats.org/officeDocument/2006/relationships/image" Target="../media/image1570.png"/><Relationship Id="rId4" Type="http://schemas.openxmlformats.org/officeDocument/2006/relationships/image" Target="../media/image517.png"/><Relationship Id="rId9" Type="http://schemas.openxmlformats.org/officeDocument/2006/relationships/image" Target="../media/image15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0.png"/><Relationship Id="rId13" Type="http://schemas.openxmlformats.org/officeDocument/2006/relationships/image" Target="../media/image1700.png"/><Relationship Id="rId3" Type="http://schemas.openxmlformats.org/officeDocument/2006/relationships/image" Target="../media/image522.png"/><Relationship Id="rId7" Type="http://schemas.openxmlformats.org/officeDocument/2006/relationships/image" Target="../media/image1640.png"/><Relationship Id="rId12" Type="http://schemas.openxmlformats.org/officeDocument/2006/relationships/image" Target="../media/image169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0.png"/><Relationship Id="rId11" Type="http://schemas.openxmlformats.org/officeDocument/2006/relationships/image" Target="../media/image1680.png"/><Relationship Id="rId5" Type="http://schemas.openxmlformats.org/officeDocument/2006/relationships/image" Target="../media/image1620.png"/><Relationship Id="rId15" Type="http://schemas.openxmlformats.org/officeDocument/2006/relationships/image" Target="../media/image1720.png"/><Relationship Id="rId10" Type="http://schemas.openxmlformats.org/officeDocument/2006/relationships/image" Target="../media/image1670.png"/><Relationship Id="rId4" Type="http://schemas.openxmlformats.org/officeDocument/2006/relationships/image" Target="../media/image1610.png"/><Relationship Id="rId9" Type="http://schemas.openxmlformats.org/officeDocument/2006/relationships/image" Target="../media/image1660.png"/><Relationship Id="rId14" Type="http://schemas.openxmlformats.org/officeDocument/2006/relationships/image" Target="../media/image1710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0.png"/><Relationship Id="rId13" Type="http://schemas.openxmlformats.org/officeDocument/2006/relationships/image" Target="../media/image1810.png"/><Relationship Id="rId3" Type="http://schemas.openxmlformats.org/officeDocument/2006/relationships/image" Target="../media/image522.png"/><Relationship Id="rId7" Type="http://schemas.openxmlformats.org/officeDocument/2006/relationships/image" Target="../media/image1750.png"/><Relationship Id="rId12" Type="http://schemas.openxmlformats.org/officeDocument/2006/relationships/image" Target="../media/image1800.png"/><Relationship Id="rId17" Type="http://schemas.openxmlformats.org/officeDocument/2006/relationships/image" Target="../media/image185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0.png"/><Relationship Id="rId11" Type="http://schemas.openxmlformats.org/officeDocument/2006/relationships/image" Target="../media/image1790.png"/><Relationship Id="rId5" Type="http://schemas.openxmlformats.org/officeDocument/2006/relationships/image" Target="../media/image1700.png"/><Relationship Id="rId15" Type="http://schemas.openxmlformats.org/officeDocument/2006/relationships/image" Target="../media/image1830.png"/><Relationship Id="rId10" Type="http://schemas.openxmlformats.org/officeDocument/2006/relationships/image" Target="../media/image1780.png"/><Relationship Id="rId4" Type="http://schemas.openxmlformats.org/officeDocument/2006/relationships/image" Target="../media/image1690.png"/><Relationship Id="rId9" Type="http://schemas.openxmlformats.org/officeDocument/2006/relationships/image" Target="../media/image1770.png"/><Relationship Id="rId14" Type="http://schemas.openxmlformats.org/officeDocument/2006/relationships/image" Target="../media/image182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5.png"/><Relationship Id="rId13" Type="http://schemas.openxmlformats.org/officeDocument/2006/relationships/image" Target="../media/image1950.png"/><Relationship Id="rId3" Type="http://schemas.openxmlformats.org/officeDocument/2006/relationships/image" Target="../media/image522.png"/><Relationship Id="rId7" Type="http://schemas.openxmlformats.org/officeDocument/2006/relationships/image" Target="../media/image524.png"/><Relationship Id="rId12" Type="http://schemas.openxmlformats.org/officeDocument/2006/relationships/image" Target="../media/image19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3.png"/><Relationship Id="rId11" Type="http://schemas.openxmlformats.org/officeDocument/2006/relationships/image" Target="../media/image1930.png"/><Relationship Id="rId5" Type="http://schemas.openxmlformats.org/officeDocument/2006/relationships/image" Target="../media/image1870.png"/><Relationship Id="rId15" Type="http://schemas.openxmlformats.org/officeDocument/2006/relationships/image" Target="../media/image528.png"/><Relationship Id="rId10" Type="http://schemas.openxmlformats.org/officeDocument/2006/relationships/image" Target="../media/image1920.png"/><Relationship Id="rId4" Type="http://schemas.openxmlformats.org/officeDocument/2006/relationships/image" Target="../media/image1860.png"/><Relationship Id="rId9" Type="http://schemas.openxmlformats.org/officeDocument/2006/relationships/image" Target="../media/image526.png"/><Relationship Id="rId14" Type="http://schemas.openxmlformats.org/officeDocument/2006/relationships/image" Target="../media/image52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5.png"/><Relationship Id="rId13" Type="http://schemas.openxmlformats.org/officeDocument/2006/relationships/image" Target="../media/image540.png"/><Relationship Id="rId3" Type="http://schemas.openxmlformats.org/officeDocument/2006/relationships/image" Target="../media/image530.png"/><Relationship Id="rId7" Type="http://schemas.openxmlformats.org/officeDocument/2006/relationships/image" Target="../media/image534.png"/><Relationship Id="rId12" Type="http://schemas.openxmlformats.org/officeDocument/2006/relationships/image" Target="../media/image539.png"/><Relationship Id="rId17" Type="http://schemas.openxmlformats.org/officeDocument/2006/relationships/image" Target="../media/image544.png"/><Relationship Id="rId2" Type="http://schemas.openxmlformats.org/officeDocument/2006/relationships/image" Target="../media/image529.png"/><Relationship Id="rId16" Type="http://schemas.openxmlformats.org/officeDocument/2006/relationships/image" Target="../media/image5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3.png"/><Relationship Id="rId11" Type="http://schemas.openxmlformats.org/officeDocument/2006/relationships/image" Target="../media/image538.png"/><Relationship Id="rId5" Type="http://schemas.openxmlformats.org/officeDocument/2006/relationships/image" Target="../media/image532.png"/><Relationship Id="rId15" Type="http://schemas.openxmlformats.org/officeDocument/2006/relationships/image" Target="../media/image542.png"/><Relationship Id="rId10" Type="http://schemas.openxmlformats.org/officeDocument/2006/relationships/image" Target="../media/image537.png"/><Relationship Id="rId4" Type="http://schemas.openxmlformats.org/officeDocument/2006/relationships/image" Target="../media/image531.png"/><Relationship Id="rId9" Type="http://schemas.openxmlformats.org/officeDocument/2006/relationships/image" Target="../media/image536.png"/><Relationship Id="rId14" Type="http://schemas.openxmlformats.org/officeDocument/2006/relationships/image" Target="../media/image54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8.png"/><Relationship Id="rId3" Type="http://schemas.openxmlformats.org/officeDocument/2006/relationships/image" Target="../media/image545.png"/><Relationship Id="rId7" Type="http://schemas.openxmlformats.org/officeDocument/2006/relationships/image" Target="../media/image547.png"/><Relationship Id="rId2" Type="http://schemas.openxmlformats.org/officeDocument/2006/relationships/image" Target="../media/image5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6.png"/><Relationship Id="rId11" Type="http://schemas.openxmlformats.org/officeDocument/2006/relationships/image" Target="../media/image551.png"/><Relationship Id="rId5" Type="http://schemas.openxmlformats.org/officeDocument/2006/relationships/image" Target="../media/image534.png"/><Relationship Id="rId10" Type="http://schemas.openxmlformats.org/officeDocument/2006/relationships/image" Target="../media/image550.png"/><Relationship Id="rId4" Type="http://schemas.openxmlformats.org/officeDocument/2006/relationships/image" Target="../media/image533.png"/><Relationship Id="rId9" Type="http://schemas.openxmlformats.org/officeDocument/2006/relationships/image" Target="../media/image549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7.png"/><Relationship Id="rId3" Type="http://schemas.openxmlformats.org/officeDocument/2006/relationships/image" Target="../media/image552.png"/><Relationship Id="rId7" Type="http://schemas.openxmlformats.org/officeDocument/2006/relationships/image" Target="../media/image556.png"/><Relationship Id="rId12" Type="http://schemas.openxmlformats.org/officeDocument/2006/relationships/image" Target="../media/image561.png"/><Relationship Id="rId2" Type="http://schemas.openxmlformats.org/officeDocument/2006/relationships/image" Target="../media/image5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5.png"/><Relationship Id="rId11" Type="http://schemas.openxmlformats.org/officeDocument/2006/relationships/image" Target="../media/image560.png"/><Relationship Id="rId5" Type="http://schemas.openxmlformats.org/officeDocument/2006/relationships/image" Target="../media/image554.png"/><Relationship Id="rId10" Type="http://schemas.openxmlformats.org/officeDocument/2006/relationships/image" Target="../media/image559.png"/><Relationship Id="rId4" Type="http://schemas.openxmlformats.org/officeDocument/2006/relationships/image" Target="../media/image553.png"/><Relationship Id="rId9" Type="http://schemas.openxmlformats.org/officeDocument/2006/relationships/image" Target="../media/image55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3" Type="http://schemas.openxmlformats.org/officeDocument/2006/relationships/image" Target="../media/image790.png"/><Relationship Id="rId7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0.png"/><Relationship Id="rId5" Type="http://schemas.openxmlformats.org/officeDocument/2006/relationships/image" Target="../media/image810.png"/><Relationship Id="rId4" Type="http://schemas.openxmlformats.org/officeDocument/2006/relationships/image" Target="../media/image8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2.png"/><Relationship Id="rId4" Type="http://schemas.openxmlformats.org/officeDocument/2006/relationships/image" Target="../media/image5310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3" Type="http://schemas.openxmlformats.org/officeDocument/2006/relationships/image" Target="../media/image5340.png"/><Relationship Id="rId7" Type="http://schemas.openxmlformats.org/officeDocument/2006/relationships/image" Target="../media/image910.png"/><Relationship Id="rId2" Type="http://schemas.openxmlformats.org/officeDocument/2006/relationships/image" Target="../media/image5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4" Type="http://schemas.openxmlformats.org/officeDocument/2006/relationships/image" Target="../media/image535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40.png"/><Relationship Id="rId2" Type="http://schemas.openxmlformats.org/officeDocument/2006/relationships/image" Target="../media/image5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50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png"/><Relationship Id="rId7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0.png"/><Relationship Id="rId11" Type="http://schemas.openxmlformats.org/officeDocument/2006/relationships/image" Target="../media/image5350.png"/><Relationship Id="rId10" Type="http://schemas.openxmlformats.org/officeDocument/2006/relationships/image" Target="../media/image5340.png"/><Relationship Id="rId9" Type="http://schemas.openxmlformats.org/officeDocument/2006/relationships/image" Target="../media/image5330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png"/><Relationship Id="rId7" Type="http://schemas.openxmlformats.org/officeDocument/2006/relationships/image" Target="../media/image960.png"/><Relationship Id="rId2" Type="http://schemas.openxmlformats.org/officeDocument/2006/relationships/image" Target="../media/image5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10" Type="http://schemas.openxmlformats.org/officeDocument/2006/relationships/image" Target="../media/image5340.png"/><Relationship Id="rId9" Type="http://schemas.openxmlformats.org/officeDocument/2006/relationships/image" Target="../media/image5330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7" Type="http://schemas.openxmlformats.org/officeDocument/2006/relationships/image" Target="../media/image9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0.png"/><Relationship Id="rId11" Type="http://schemas.openxmlformats.org/officeDocument/2006/relationships/image" Target="../media/image5360.png"/><Relationship Id="rId10" Type="http://schemas.openxmlformats.org/officeDocument/2006/relationships/image" Target="../media/image5340.png"/><Relationship Id="rId9" Type="http://schemas.openxmlformats.org/officeDocument/2006/relationships/image" Target="../media/image5330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30.png"/><Relationship Id="rId3" Type="http://schemas.openxmlformats.org/officeDocument/2006/relationships/image" Target="../media/image5370.png"/><Relationship Id="rId7" Type="http://schemas.openxmlformats.org/officeDocument/2006/relationships/image" Target="../media/image38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0.png"/><Relationship Id="rId11" Type="http://schemas.openxmlformats.org/officeDocument/2006/relationships/image" Target="../media/image5340.png"/><Relationship Id="rId5" Type="http://schemas.openxmlformats.org/officeDocument/2006/relationships/image" Target="../media/image3800.png"/><Relationship Id="rId10" Type="http://schemas.openxmlformats.org/officeDocument/2006/relationships/image" Target="../media/image5330.png"/><Relationship Id="rId4" Type="http://schemas.openxmlformats.org/officeDocument/2006/relationships/image" Target="../media/image3790.png"/><Relationship Id="rId9" Type="http://schemas.openxmlformats.org/officeDocument/2006/relationships/image" Target="../media/image3840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0.png"/><Relationship Id="rId3" Type="http://schemas.openxmlformats.org/officeDocument/2006/relationships/image" Target="../media/image5380.png"/><Relationship Id="rId7" Type="http://schemas.openxmlformats.org/officeDocument/2006/relationships/image" Target="../media/image3890.png"/><Relationship Id="rId12" Type="http://schemas.openxmlformats.org/officeDocument/2006/relationships/image" Target="../media/image53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10.png"/><Relationship Id="rId11" Type="http://schemas.openxmlformats.org/officeDocument/2006/relationships/image" Target="../media/image5330.png"/><Relationship Id="rId5" Type="http://schemas.openxmlformats.org/officeDocument/2006/relationships/image" Target="../media/image5400.png"/><Relationship Id="rId10" Type="http://schemas.openxmlformats.org/officeDocument/2006/relationships/image" Target="../media/image3920.png"/><Relationship Id="rId4" Type="http://schemas.openxmlformats.org/officeDocument/2006/relationships/image" Target="../media/image5390.png"/><Relationship Id="rId9" Type="http://schemas.openxmlformats.org/officeDocument/2006/relationships/image" Target="../media/image3910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9.png"/><Relationship Id="rId3" Type="http://schemas.openxmlformats.org/officeDocument/2006/relationships/image" Target="../media/image564.png"/><Relationship Id="rId7" Type="http://schemas.openxmlformats.org/officeDocument/2006/relationships/image" Target="../media/image568.png"/><Relationship Id="rId2" Type="http://schemas.openxmlformats.org/officeDocument/2006/relationships/image" Target="../media/image5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7.png"/><Relationship Id="rId5" Type="http://schemas.openxmlformats.org/officeDocument/2006/relationships/image" Target="../media/image566.png"/><Relationship Id="rId10" Type="http://schemas.openxmlformats.org/officeDocument/2006/relationships/image" Target="../media/image571.png"/><Relationship Id="rId4" Type="http://schemas.openxmlformats.org/officeDocument/2006/relationships/image" Target="../media/image565.png"/><Relationship Id="rId9" Type="http://schemas.openxmlformats.org/officeDocument/2006/relationships/image" Target="../media/image5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8.png"/><Relationship Id="rId13" Type="http://schemas.openxmlformats.org/officeDocument/2006/relationships/image" Target="../media/image583.png"/><Relationship Id="rId3" Type="http://schemas.openxmlformats.org/officeDocument/2006/relationships/image" Target="../media/image573.png"/><Relationship Id="rId7" Type="http://schemas.openxmlformats.org/officeDocument/2006/relationships/image" Target="../media/image577.png"/><Relationship Id="rId12" Type="http://schemas.openxmlformats.org/officeDocument/2006/relationships/image" Target="../media/image582.png"/><Relationship Id="rId2" Type="http://schemas.openxmlformats.org/officeDocument/2006/relationships/image" Target="../media/image5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6.png"/><Relationship Id="rId11" Type="http://schemas.openxmlformats.org/officeDocument/2006/relationships/image" Target="../media/image581.png"/><Relationship Id="rId5" Type="http://schemas.openxmlformats.org/officeDocument/2006/relationships/image" Target="../media/image575.png"/><Relationship Id="rId10" Type="http://schemas.openxmlformats.org/officeDocument/2006/relationships/image" Target="../media/image580.png"/><Relationship Id="rId4" Type="http://schemas.openxmlformats.org/officeDocument/2006/relationships/image" Target="../media/image574.png"/><Relationship Id="rId9" Type="http://schemas.openxmlformats.org/officeDocument/2006/relationships/image" Target="../media/image579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8.png"/><Relationship Id="rId13" Type="http://schemas.openxmlformats.org/officeDocument/2006/relationships/image" Target="../media/image593.png"/><Relationship Id="rId3" Type="http://schemas.openxmlformats.org/officeDocument/2006/relationships/image" Target="../media/image573.png"/><Relationship Id="rId7" Type="http://schemas.openxmlformats.org/officeDocument/2006/relationships/image" Target="../media/image587.png"/><Relationship Id="rId12" Type="http://schemas.openxmlformats.org/officeDocument/2006/relationships/image" Target="../media/image592.png"/><Relationship Id="rId2" Type="http://schemas.openxmlformats.org/officeDocument/2006/relationships/image" Target="../media/image5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6.png"/><Relationship Id="rId11" Type="http://schemas.openxmlformats.org/officeDocument/2006/relationships/image" Target="../media/image591.png"/><Relationship Id="rId5" Type="http://schemas.openxmlformats.org/officeDocument/2006/relationships/image" Target="../media/image585.png"/><Relationship Id="rId10" Type="http://schemas.openxmlformats.org/officeDocument/2006/relationships/image" Target="../media/image590.png"/><Relationship Id="rId4" Type="http://schemas.openxmlformats.org/officeDocument/2006/relationships/image" Target="../media/image574.png"/><Relationship Id="rId9" Type="http://schemas.openxmlformats.org/officeDocument/2006/relationships/image" Target="../media/image589.png"/><Relationship Id="rId14" Type="http://schemas.openxmlformats.org/officeDocument/2006/relationships/image" Target="../media/image594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8.png"/><Relationship Id="rId3" Type="http://schemas.openxmlformats.org/officeDocument/2006/relationships/image" Target="../media/image573.png"/><Relationship Id="rId7" Type="http://schemas.openxmlformats.org/officeDocument/2006/relationships/image" Target="../media/image597.png"/><Relationship Id="rId2" Type="http://schemas.openxmlformats.org/officeDocument/2006/relationships/image" Target="../media/image5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6.png"/><Relationship Id="rId11" Type="http://schemas.openxmlformats.org/officeDocument/2006/relationships/image" Target="../media/image601.png"/><Relationship Id="rId5" Type="http://schemas.openxmlformats.org/officeDocument/2006/relationships/image" Target="../media/image595.png"/><Relationship Id="rId10" Type="http://schemas.openxmlformats.org/officeDocument/2006/relationships/image" Target="../media/image600.png"/><Relationship Id="rId4" Type="http://schemas.openxmlformats.org/officeDocument/2006/relationships/image" Target="../media/image574.png"/><Relationship Id="rId9" Type="http://schemas.openxmlformats.org/officeDocument/2006/relationships/image" Target="../media/image599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6.png"/><Relationship Id="rId13" Type="http://schemas.openxmlformats.org/officeDocument/2006/relationships/image" Target="../media/image611.png"/><Relationship Id="rId3" Type="http://schemas.openxmlformats.org/officeDocument/2006/relationships/image" Target="../media/image573.png"/><Relationship Id="rId7" Type="http://schemas.openxmlformats.org/officeDocument/2006/relationships/image" Target="../media/image605.png"/><Relationship Id="rId12" Type="http://schemas.openxmlformats.org/officeDocument/2006/relationships/image" Target="../media/image610.png"/><Relationship Id="rId2" Type="http://schemas.openxmlformats.org/officeDocument/2006/relationships/image" Target="../media/image6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4.png"/><Relationship Id="rId11" Type="http://schemas.openxmlformats.org/officeDocument/2006/relationships/image" Target="../media/image609.png"/><Relationship Id="rId5" Type="http://schemas.openxmlformats.org/officeDocument/2006/relationships/image" Target="../media/image603.png"/><Relationship Id="rId15" Type="http://schemas.openxmlformats.org/officeDocument/2006/relationships/image" Target="../media/image613.png"/><Relationship Id="rId10" Type="http://schemas.openxmlformats.org/officeDocument/2006/relationships/image" Target="../media/image608.png"/><Relationship Id="rId4" Type="http://schemas.openxmlformats.org/officeDocument/2006/relationships/image" Target="../media/image574.png"/><Relationship Id="rId9" Type="http://schemas.openxmlformats.org/officeDocument/2006/relationships/image" Target="../media/image607.png"/><Relationship Id="rId14" Type="http://schemas.openxmlformats.org/officeDocument/2006/relationships/image" Target="../media/image612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6.png"/><Relationship Id="rId13" Type="http://schemas.openxmlformats.org/officeDocument/2006/relationships/image" Target="../media/image621.png"/><Relationship Id="rId3" Type="http://schemas.openxmlformats.org/officeDocument/2006/relationships/image" Target="../media/image573.png"/><Relationship Id="rId7" Type="http://schemas.openxmlformats.org/officeDocument/2006/relationships/image" Target="../media/image615.png"/><Relationship Id="rId12" Type="http://schemas.openxmlformats.org/officeDocument/2006/relationships/image" Target="../media/image620.png"/><Relationship Id="rId2" Type="http://schemas.openxmlformats.org/officeDocument/2006/relationships/image" Target="../media/image6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4.png"/><Relationship Id="rId11" Type="http://schemas.openxmlformats.org/officeDocument/2006/relationships/image" Target="../media/image619.png"/><Relationship Id="rId5" Type="http://schemas.openxmlformats.org/officeDocument/2006/relationships/image" Target="../media/image603.png"/><Relationship Id="rId10" Type="http://schemas.openxmlformats.org/officeDocument/2006/relationships/image" Target="../media/image618.png"/><Relationship Id="rId4" Type="http://schemas.openxmlformats.org/officeDocument/2006/relationships/image" Target="../media/image574.png"/><Relationship Id="rId9" Type="http://schemas.openxmlformats.org/officeDocument/2006/relationships/image" Target="../media/image617.png"/><Relationship Id="rId14" Type="http://schemas.openxmlformats.org/officeDocument/2006/relationships/image" Target="../media/image622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9.png"/><Relationship Id="rId13" Type="http://schemas.openxmlformats.org/officeDocument/2006/relationships/image" Target="../media/image634.png"/><Relationship Id="rId3" Type="http://schemas.openxmlformats.org/officeDocument/2006/relationships/image" Target="../media/image624.png"/><Relationship Id="rId7" Type="http://schemas.openxmlformats.org/officeDocument/2006/relationships/image" Target="../media/image628.png"/><Relationship Id="rId12" Type="http://schemas.openxmlformats.org/officeDocument/2006/relationships/image" Target="../media/image633.png"/><Relationship Id="rId2" Type="http://schemas.openxmlformats.org/officeDocument/2006/relationships/image" Target="../media/image6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7.png"/><Relationship Id="rId11" Type="http://schemas.openxmlformats.org/officeDocument/2006/relationships/image" Target="../media/image632.png"/><Relationship Id="rId5" Type="http://schemas.openxmlformats.org/officeDocument/2006/relationships/image" Target="../media/image626.png"/><Relationship Id="rId10" Type="http://schemas.openxmlformats.org/officeDocument/2006/relationships/image" Target="../media/image631.png"/><Relationship Id="rId4" Type="http://schemas.openxmlformats.org/officeDocument/2006/relationships/image" Target="../media/image625.png"/><Relationship Id="rId9" Type="http://schemas.openxmlformats.org/officeDocument/2006/relationships/image" Target="../media/image630.png"/><Relationship Id="rId14" Type="http://schemas.openxmlformats.org/officeDocument/2006/relationships/image" Target="../media/image635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2.png"/><Relationship Id="rId3" Type="http://schemas.openxmlformats.org/officeDocument/2006/relationships/image" Target="../media/image637.png"/><Relationship Id="rId7" Type="http://schemas.openxmlformats.org/officeDocument/2006/relationships/image" Target="../media/image641.png"/><Relationship Id="rId2" Type="http://schemas.openxmlformats.org/officeDocument/2006/relationships/image" Target="../media/image6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5" Type="http://schemas.openxmlformats.org/officeDocument/2006/relationships/image" Target="../media/image639.png"/><Relationship Id="rId4" Type="http://schemas.openxmlformats.org/officeDocument/2006/relationships/image" Target="../media/image638.png"/><Relationship Id="rId9" Type="http://schemas.openxmlformats.org/officeDocument/2006/relationships/image" Target="../media/image643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9.png"/><Relationship Id="rId3" Type="http://schemas.openxmlformats.org/officeDocument/2006/relationships/image" Target="../media/image643.png"/><Relationship Id="rId7" Type="http://schemas.openxmlformats.org/officeDocument/2006/relationships/image" Target="../media/image648.png"/><Relationship Id="rId2" Type="http://schemas.openxmlformats.org/officeDocument/2006/relationships/image" Target="../media/image6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7.png"/><Relationship Id="rId5" Type="http://schemas.openxmlformats.org/officeDocument/2006/relationships/image" Target="../media/image646.png"/><Relationship Id="rId4" Type="http://schemas.openxmlformats.org/officeDocument/2006/relationships/image" Target="../media/image645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4.png"/><Relationship Id="rId3" Type="http://schemas.openxmlformats.org/officeDocument/2006/relationships/image" Target="../media/image643.png"/><Relationship Id="rId7" Type="http://schemas.openxmlformats.org/officeDocument/2006/relationships/image" Target="../media/image653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2.png"/><Relationship Id="rId5" Type="http://schemas.openxmlformats.org/officeDocument/2006/relationships/image" Target="../media/image651.png"/><Relationship Id="rId4" Type="http://schemas.openxmlformats.org/officeDocument/2006/relationships/image" Target="../media/image645.png"/><Relationship Id="rId9" Type="http://schemas.openxmlformats.org/officeDocument/2006/relationships/image" Target="../media/image6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1940" y="2246638"/>
            <a:ext cx="712727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Integration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313DA6-E47F-4E10-80A0-614716C6A3BB}"/>
              </a:ext>
            </a:extLst>
          </p:cNvPr>
          <p:cNvSpPr txBox="1"/>
          <p:nvPr/>
        </p:nvSpPr>
        <p:spPr>
          <a:xfrm>
            <a:off x="2229430" y="4485416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6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using standard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𝑐𝑜𝑠𝑥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Rewrite each term first, and then integrate each term separately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766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56122" y="1362252"/>
                <a:ext cx="1786323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122" y="1362252"/>
                <a:ext cx="1786323" cy="657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81951" y="2130473"/>
                <a:ext cx="2487411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𝑐𝑜𝑠𝑥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</m:den>
                              </m:f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𝑠𝑖𝑛𝑥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951" y="2130473"/>
                <a:ext cx="2487411" cy="657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 flipV="1">
            <a:off x="6432994" y="1675088"/>
            <a:ext cx="273306" cy="74272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610367" y="1775682"/>
            <a:ext cx="2403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the first term as a multiplication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6733" y="2535272"/>
            <a:ext cx="222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using other trig functions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Arc 17"/>
          <p:cNvSpPr/>
          <p:nvPr/>
        </p:nvSpPr>
        <p:spPr>
          <a:xfrm flipV="1">
            <a:off x="6392163" y="2469439"/>
            <a:ext cx="273306" cy="74272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6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7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8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9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072426" y="2911523"/>
                <a:ext cx="2338269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𝑜𝑡𝑥𝑐𝑜𝑠𝑒𝑐𝑥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426" y="2911523"/>
                <a:ext cx="2338269" cy="6574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079683" y="3746095"/>
                <a:ext cx="108157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𝑐𝑜𝑠𝑒𝑐𝑥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683" y="3746095"/>
                <a:ext cx="1081578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494825" y="3738838"/>
                <a:ext cx="48853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825" y="3738838"/>
                <a:ext cx="48853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 flipV="1">
            <a:off x="6251565" y="3206345"/>
            <a:ext cx="273306" cy="74272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496104" y="3275500"/>
            <a:ext cx="222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Integrate each term using patterns we know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994082" y="3746095"/>
                <a:ext cx="6903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082" y="3746095"/>
                <a:ext cx="690382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059542"/>
            <a:ext cx="1843314" cy="2177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1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 animBg="1"/>
      <p:bldP spid="13" grpId="0"/>
      <p:bldP spid="15" grpId="0"/>
      <p:bldP spid="18" grpId="0" animBg="1"/>
      <p:bldP spid="23" grpId="0"/>
      <p:bldP spid="24" grpId="0"/>
      <p:bldP spid="25" grpId="0"/>
      <p:bldP spid="26" grpId="0" animBg="1"/>
      <p:bldP spid="30" grpId="0"/>
      <p:bldP spid="31" grpId="0"/>
      <p:bldP spid="4" grpId="0" animBg="1"/>
      <p:bldP spid="4" grpId="1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The rate of increase of a population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of micro organisms at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in hours, is given by: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Initially, the population was of size 8.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d) State one limitation of this model for large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1277" r="-23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blipFill>
                <a:blip r:embed="rId3"/>
                <a:stretch>
                  <a:fillRect l="-340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070708" y="4708630"/>
            <a:ext cx="4336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It is not possible for a population to grow exponentially forever, since they will eventually start to run out of food or space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8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7380312" y="1772816"/>
            <a:ext cx="1296144" cy="1296144"/>
          </a:xfrm>
          <a:prstGeom prst="can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Water in a manufacturing plant is held in a large cylindrical tank of diameter 20m</a:t>
                </a:r>
                <a:r>
                  <a:rPr lang="en-GB" sz="1600" dirty="0">
                    <a:latin typeface="Comic Sans MS" pitchFamily="66" charset="0"/>
                  </a:rPr>
                  <a:t>. Water flows out of the bottom of the tank through a tap at a rate proportional to the cube root of the volume (of the water).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80000"/>
                  </a:lnSpc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after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minutes after the tap is opened,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𝑑h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rad>
                  </m:oMath>
                </a14:m>
                <a:r>
                  <a:rPr lang="en-GB" sz="1600" dirty="0">
                    <a:latin typeface="Comic Sans MS" pitchFamily="66" charset="0"/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Think back to the differentiation chapter – can we 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𝑑h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 as a product of other differentials?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1277" r="-2504" b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Can 1"/>
          <p:cNvSpPr/>
          <p:nvPr/>
        </p:nvSpPr>
        <p:spPr>
          <a:xfrm>
            <a:off x="7380312" y="1124744"/>
            <a:ext cx="1296144" cy="1944216"/>
          </a:xfrm>
          <a:prstGeom prst="ca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blipFill>
                <a:blip r:embed="rId3"/>
                <a:stretch>
                  <a:fillRect l="-9459" r="-810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7380312" y="3140968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blipFill>
                <a:blip r:embed="rId6"/>
                <a:stretch>
                  <a:fillRect l="-18750" r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4860032" y="2204864"/>
            <a:ext cx="36004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940152" y="2204864"/>
            <a:ext cx="36004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51920" y="3212976"/>
            <a:ext cx="1512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are told how the volume of water changes with respect to time…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52120" y="3212976"/>
            <a:ext cx="1512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also create a formula linking the volume of the water to its height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748464" y="19888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blipFill>
                <a:blip r:embed="rId8"/>
                <a:stretch>
                  <a:fillRect l="-29630" r="-2592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4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2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7380312" y="1772816"/>
            <a:ext cx="1296144" cy="1296144"/>
          </a:xfrm>
          <a:prstGeom prst="can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Water in a manufacturing plant is held in a large cylindrical tank of diameter 20m</a:t>
                </a:r>
                <a:r>
                  <a:rPr lang="en-GB" sz="1600" dirty="0">
                    <a:latin typeface="Comic Sans MS" pitchFamily="66" charset="0"/>
                  </a:rPr>
                  <a:t>. Water flows out of the bottom of the tank through a tap at a rate proportional to the cube root of the volume (of the water).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80000"/>
                  </a:lnSpc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after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minutes after the tap is opened,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𝑑h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rad>
                  </m:oMath>
                </a14:m>
                <a:r>
                  <a:rPr lang="en-GB" sz="1600" dirty="0">
                    <a:latin typeface="Comic Sans MS" pitchFamily="66" charset="0"/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1277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Can 1"/>
          <p:cNvSpPr/>
          <p:nvPr/>
        </p:nvSpPr>
        <p:spPr>
          <a:xfrm>
            <a:off x="7380312" y="1124744"/>
            <a:ext cx="1296144" cy="1944216"/>
          </a:xfrm>
          <a:prstGeom prst="ca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748464" y="19888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blipFill>
                <a:blip r:embed="rId3"/>
                <a:stretch>
                  <a:fillRect l="-9459" r="-810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7380312" y="3140968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blipFill>
                <a:blip r:embed="rId4"/>
                <a:stretch>
                  <a:fillRect l="-29630" r="-2592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39952" y="3140968"/>
                <a:ext cx="8912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140968"/>
                <a:ext cx="891206" cy="246221"/>
              </a:xfrm>
              <a:prstGeom prst="rect">
                <a:avLst/>
              </a:prstGeom>
              <a:blipFill>
                <a:blip r:embed="rId5"/>
                <a:stretch>
                  <a:fillRect l="-4795" r="-479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39952" y="3573016"/>
                <a:ext cx="11853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(10)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573016"/>
                <a:ext cx="1185389" cy="246221"/>
              </a:xfrm>
              <a:prstGeom prst="rect">
                <a:avLst/>
              </a:prstGeom>
              <a:blipFill>
                <a:blip r:embed="rId6"/>
                <a:stretch>
                  <a:fillRect l="-3077" r="-3077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39952" y="4005064"/>
                <a:ext cx="102976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005064"/>
                <a:ext cx="1029769" cy="246221"/>
              </a:xfrm>
              <a:prstGeom prst="rect">
                <a:avLst/>
              </a:prstGeom>
              <a:blipFill>
                <a:blip r:embed="rId7"/>
                <a:stretch>
                  <a:fillRect l="-3550" r="-355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95936" y="4437112"/>
                <a:ext cx="1152128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437112"/>
                <a:ext cx="1152128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95936" y="5085184"/>
                <a:ext cx="1152128" cy="4838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085184"/>
                <a:ext cx="1152128" cy="4838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5292080" y="3284985"/>
            <a:ext cx="288032" cy="432048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80112" y="3284984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284984"/>
                <a:ext cx="1152128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5220072" y="3717032"/>
            <a:ext cx="288032" cy="432048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5076056" y="4221088"/>
            <a:ext cx="288032" cy="432048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5004048" y="4725144"/>
            <a:ext cx="288032" cy="57606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292080" y="378904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92080" y="429309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92080" y="486916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Invert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3568" y="5373216"/>
                <a:ext cx="1152128" cy="4838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373216"/>
                <a:ext cx="1152128" cy="4838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blipFill>
                <a:blip r:embed="rId14"/>
                <a:stretch>
                  <a:fillRect l="-18750" r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06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7380312" y="1772816"/>
            <a:ext cx="1296144" cy="1296144"/>
          </a:xfrm>
          <a:prstGeom prst="can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Water in a manufacturing plant is held in a large cylindrical tank of diameter 20m</a:t>
                </a:r>
                <a:r>
                  <a:rPr lang="en-GB" sz="1600" dirty="0">
                    <a:latin typeface="Comic Sans MS" pitchFamily="66" charset="0"/>
                  </a:rPr>
                  <a:t>. Water flows out of the bottom of the tank through a tap at a rate proportional to the cube root of the volume (of the water).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80000"/>
                  </a:lnSpc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after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minutes after the tap is opened,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𝑑h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rad>
                  </m:oMath>
                </a14:m>
                <a:r>
                  <a:rPr lang="en-GB" sz="1600" dirty="0">
                    <a:latin typeface="Comic Sans MS" pitchFamily="66" charset="0"/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1277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Can 1"/>
          <p:cNvSpPr/>
          <p:nvPr/>
        </p:nvSpPr>
        <p:spPr>
          <a:xfrm>
            <a:off x="7380312" y="1124744"/>
            <a:ext cx="1296144" cy="1944216"/>
          </a:xfrm>
          <a:prstGeom prst="ca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748464" y="19888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blipFill>
                <a:blip r:embed="rId3"/>
                <a:stretch>
                  <a:fillRect l="-9459" r="-810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7380312" y="3140968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blipFill>
                <a:blip r:embed="rId4"/>
                <a:stretch>
                  <a:fillRect l="-29630" r="-2592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3568" y="5373216"/>
                <a:ext cx="1152128" cy="4838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373216"/>
                <a:ext cx="1152128" cy="4838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393150" y="3316830"/>
                <a:ext cx="510781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150" y="3316830"/>
                <a:ext cx="510781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1813723" y="3231948"/>
            <a:ext cx="1800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1163" y="3419184"/>
            <a:ext cx="3163226" cy="32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8100" y="3632544"/>
            <a:ext cx="3163226" cy="32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26720" y="3849189"/>
            <a:ext cx="234260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005941" y="3858061"/>
                <a:ext cx="4720046" cy="20655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rate of flow of water over time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𝑑𝑉</m:t>
                            </m:r>
                          </m:num>
                          <m:den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proportional to the cube root of the volume remaining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means that the rate of flow can be written as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ad>
                      <m:ra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g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</m:rad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constant to be found,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volume remaining 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It is negative since the rate of flow will be decreasing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941" y="3858061"/>
                <a:ext cx="4720046" cy="2065502"/>
              </a:xfrm>
              <a:prstGeom prst="rect">
                <a:avLst/>
              </a:prstGeom>
              <a:blipFill>
                <a:blip r:embed="rId7"/>
                <a:stretch>
                  <a:fillRect r="-3101" b="-41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928727" y="3425687"/>
                <a:ext cx="594009" cy="273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727" y="3425687"/>
                <a:ext cx="594009" cy="273665"/>
              </a:xfrm>
              <a:prstGeom prst="rect">
                <a:avLst/>
              </a:prstGeom>
              <a:blipFill>
                <a:blip r:embed="rId8"/>
                <a:stretch>
                  <a:fillRect l="-2062" r="-7216"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384440" y="3961264"/>
                <a:ext cx="1440202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440" y="3961264"/>
                <a:ext cx="1440202" cy="4675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397502" y="4592635"/>
                <a:ext cx="1734386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(10)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502" y="4592635"/>
                <a:ext cx="1734386" cy="4675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410566" y="5215298"/>
                <a:ext cx="156113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566" y="5215298"/>
                <a:ext cx="1561133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5791198" y="3570515"/>
            <a:ext cx="252551" cy="61395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943600" y="3607529"/>
                <a:ext cx="25124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with the expression for volume in terms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607529"/>
                <a:ext cx="2512422" cy="461665"/>
              </a:xfrm>
              <a:prstGeom prst="rect">
                <a:avLst/>
              </a:prstGeom>
              <a:blipFill>
                <a:blip r:embed="rId12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6109061" y="4210595"/>
            <a:ext cx="252551" cy="61395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6091644" y="4820196"/>
            <a:ext cx="252551" cy="61395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002646" y="5376406"/>
                <a:ext cx="156113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46" y="5376406"/>
                <a:ext cx="1561133" cy="4675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344195" y="4339049"/>
                <a:ext cx="11713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195" y="4339049"/>
                <a:ext cx="1171303" cy="276999"/>
              </a:xfrm>
              <a:prstGeom prst="rect">
                <a:avLst/>
              </a:prstGeom>
              <a:blipFill>
                <a:blip r:embed="rId14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148252" y="4979127"/>
            <a:ext cx="1171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2813686" y="5824130"/>
            <a:ext cx="208188" cy="29799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251585" y="6134644"/>
                <a:ext cx="48101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Be careful here – it is 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, the 3 is part of the cube root! </a:t>
                </a:r>
                <a:endParaRPr lang="en-GB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585" y="6134644"/>
                <a:ext cx="4810125" cy="523220"/>
              </a:xfrm>
              <a:prstGeom prst="rect">
                <a:avLst/>
              </a:prstGeom>
              <a:blipFill>
                <a:blip r:embed="rId15"/>
                <a:stretch>
                  <a:fillRect t="-1163" r="-127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blipFill>
                <a:blip r:embed="rId18"/>
                <a:stretch>
                  <a:fillRect l="-18750" r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48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 build="allAtOnce"/>
      <p:bldP spid="43" grpId="0"/>
      <p:bldP spid="45" grpId="0"/>
      <p:bldP spid="46" grpId="0"/>
      <p:bldP spid="47" grpId="0"/>
      <p:bldP spid="48" grpId="0" animBg="1"/>
      <p:bldP spid="49" grpId="0"/>
      <p:bldP spid="50" grpId="0" animBg="1"/>
      <p:bldP spid="51" grpId="0" animBg="1"/>
      <p:bldP spid="52" grpId="0"/>
      <p:bldP spid="53" grpId="0"/>
      <p:bldP spid="54" grpId="0"/>
      <p:bldP spid="56" grpId="0"/>
      <p:bldP spid="56" grpId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7380312" y="1772816"/>
            <a:ext cx="1296144" cy="1296144"/>
          </a:xfrm>
          <a:prstGeom prst="can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Water in a manufacturing plant is held in a large cylindrical tank of diameter 20m</a:t>
                </a:r>
                <a:r>
                  <a:rPr lang="en-GB" sz="1600" dirty="0">
                    <a:latin typeface="Comic Sans MS" pitchFamily="66" charset="0"/>
                  </a:rPr>
                  <a:t>. Water flows out of the bottom of the tank through a tap at a rate proportional to the cube root of the volume (of the water).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80000"/>
                  </a:lnSpc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after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minutes after the tap is opened,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𝑑h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rad>
                  </m:oMath>
                </a14:m>
                <a:r>
                  <a:rPr lang="en-GB" sz="1600" dirty="0">
                    <a:latin typeface="Comic Sans MS" pitchFamily="66" charset="0"/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1277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Can 1"/>
          <p:cNvSpPr/>
          <p:nvPr/>
        </p:nvSpPr>
        <p:spPr>
          <a:xfrm>
            <a:off x="7380312" y="1124744"/>
            <a:ext cx="1296144" cy="1944216"/>
          </a:xfrm>
          <a:prstGeom prst="ca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748464" y="19888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blipFill>
                <a:blip r:embed="rId3"/>
                <a:stretch>
                  <a:fillRect l="-9459" r="-810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7380312" y="3140968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blipFill>
                <a:blip r:embed="rId4"/>
                <a:stretch>
                  <a:fillRect l="-29630" r="-2592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3568" y="5373216"/>
                <a:ext cx="1152128" cy="4838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373216"/>
                <a:ext cx="1152128" cy="4838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002646" y="5376406"/>
                <a:ext cx="156113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46" y="5376406"/>
                <a:ext cx="1561133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76354" y="2310083"/>
                <a:ext cx="4933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354" y="2310083"/>
                <a:ext cx="493340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83975" y="2354399"/>
                <a:ext cx="1224502" cy="372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975" y="2354399"/>
                <a:ext cx="1224502" cy="3724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27768" y="2243036"/>
                <a:ext cx="890307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768" y="2243036"/>
                <a:ext cx="890307" cy="5549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71999" y="3045957"/>
                <a:ext cx="4933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3045957"/>
                <a:ext cx="493340" cy="4675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970910" y="3090273"/>
                <a:ext cx="1386662" cy="372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rad>
                      <m:rad>
                        <m:rad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910" y="3090273"/>
                <a:ext cx="1386662" cy="3724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162752" y="2978910"/>
                <a:ext cx="890307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752" y="2978910"/>
                <a:ext cx="890307" cy="5549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576353" y="3816666"/>
                <a:ext cx="4933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353" y="3816666"/>
                <a:ext cx="493340" cy="4675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974032" y="3706076"/>
                <a:ext cx="1111586" cy="610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ad>
                            <m:ra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032" y="3706076"/>
                <a:ext cx="1111586" cy="6103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920145" y="3865336"/>
                <a:ext cx="506228" cy="372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145" y="3865336"/>
                <a:ext cx="506228" cy="3724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blipFill>
                <a:blip r:embed="rId18"/>
                <a:stretch>
                  <a:fillRect l="-18750" r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676501" y="5092472"/>
                <a:ext cx="1099147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ad>
                        <m:ra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501" y="5092472"/>
                <a:ext cx="1099147" cy="46750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812969" y="5114245"/>
                <a:ext cx="1726627" cy="408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</m:t>
                        </m:r>
                        <m:rad>
                          <m:ra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969" y="5114245"/>
                <a:ext cx="1726627" cy="408382"/>
              </a:xfrm>
              <a:prstGeom prst="rect">
                <a:avLst/>
              </a:prstGeom>
              <a:blipFill>
                <a:blip r:embed="rId21"/>
                <a:stretch>
                  <a:fillRect l="-7420" r="-1413" b="-164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050971" y="3735978"/>
            <a:ext cx="940527" cy="5834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6540137" y="5116286"/>
            <a:ext cx="1018903" cy="4397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 flipH="1">
            <a:off x="4371704" y="1938402"/>
            <a:ext cx="310128" cy="57606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3506824" y="1873411"/>
            <a:ext cx="925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Comic Sans MS" pitchFamily="66" charset="0"/>
              </a:rPr>
              <a:t>Replace using the expressions we found</a:t>
            </a:r>
            <a:endParaRPr lang="en-GB" sz="1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" name="Arc 70"/>
          <p:cNvSpPr/>
          <p:nvPr/>
        </p:nvSpPr>
        <p:spPr>
          <a:xfrm flipH="1">
            <a:off x="4376058" y="2717819"/>
            <a:ext cx="310128" cy="57606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Arc 71"/>
          <p:cNvSpPr/>
          <p:nvPr/>
        </p:nvSpPr>
        <p:spPr>
          <a:xfrm flipH="1">
            <a:off x="4362996" y="3436276"/>
            <a:ext cx="310128" cy="57606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3589556" y="2722498"/>
            <a:ext cx="925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Comic Sans MS" pitchFamily="66" charset="0"/>
              </a:rPr>
              <a:t>Separate the cube roots</a:t>
            </a:r>
            <a:endParaRPr lang="en-GB" sz="1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85202" y="3440955"/>
            <a:ext cx="925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Comic Sans MS" pitchFamily="66" charset="0"/>
              </a:rPr>
              <a:t>Group the constant terms</a:t>
            </a:r>
            <a:endParaRPr lang="en-GB" sz="1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357396" y="4620966"/>
            <a:ext cx="1870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therefore: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072742" y="2394856"/>
            <a:ext cx="1058091" cy="2873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6287589" y="2294707"/>
            <a:ext cx="566058" cy="492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1937657" y="5355770"/>
            <a:ext cx="1641566" cy="492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5730240" y="1624147"/>
            <a:ext cx="322217" cy="492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5124994" y="1628502"/>
            <a:ext cx="365760" cy="492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727166" y="5355770"/>
            <a:ext cx="1084217" cy="492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5965371" y="3122022"/>
            <a:ext cx="287383" cy="2873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6439988" y="3039290"/>
            <a:ext cx="544286" cy="47897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5077096" y="3113313"/>
            <a:ext cx="888275" cy="30044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5164183" y="5207727"/>
            <a:ext cx="330927" cy="2525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7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" grpId="0"/>
      <p:bldP spid="7" grpId="0"/>
      <p:bldP spid="44" grpId="0"/>
      <p:bldP spid="57" grpId="0"/>
      <p:bldP spid="58" grpId="0"/>
      <p:bldP spid="59" grpId="0"/>
      <p:bldP spid="60" grpId="0"/>
      <p:bldP spid="61" grpId="0"/>
      <p:bldP spid="66" grpId="0"/>
      <p:bldP spid="67" grpId="0"/>
      <p:bldP spid="11" grpId="0" animBg="1"/>
      <p:bldP spid="11" grpId="1" animBg="1"/>
      <p:bldP spid="11" grpId="2" animBg="1"/>
      <p:bldP spid="11" grpId="3" animBg="1"/>
      <p:bldP spid="68" grpId="0" animBg="1"/>
      <p:bldP spid="68" grpId="1" animBg="1"/>
      <p:bldP spid="69" grpId="0" animBg="1"/>
      <p:bldP spid="70" grpId="0"/>
      <p:bldP spid="71" grpId="0" animBg="1"/>
      <p:bldP spid="72" grpId="0" animBg="1"/>
      <p:bldP spid="73" grpId="0"/>
      <p:bldP spid="74" grpId="0"/>
      <p:bldP spid="75" grpId="0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Water in a manufacturing plant is held in a large cylindrical tank of diameter 20m</a:t>
                </a:r>
                <a:r>
                  <a:rPr lang="en-GB" sz="1600" dirty="0">
                    <a:latin typeface="Comic Sans MS" pitchFamily="66" charset="0"/>
                  </a:rPr>
                  <a:t>. Water flows out of the bottom of the tank through a tap at a rate proportional to the cube root of the volume (of the water).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b) Show that the general solution to this differential equation may be written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𝑄𝑡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are constants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1277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54929" y="1195283"/>
                <a:ext cx="1145185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</m:t>
                      </m:r>
                      <m:rad>
                        <m:ra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9" y="1195283"/>
                <a:ext cx="1145185" cy="501356"/>
              </a:xfrm>
              <a:prstGeom prst="rect">
                <a:avLst/>
              </a:prstGeom>
              <a:blipFill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650574" y="1730861"/>
                <a:ext cx="1364348" cy="337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</m:t>
                      </m:r>
                      <m:rad>
                        <m:ra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574" y="1730861"/>
                <a:ext cx="1364348" cy="337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341418" y="2083556"/>
                <a:ext cx="1434367" cy="537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418" y="2083556"/>
                <a:ext cx="1434367" cy="537327"/>
              </a:xfrm>
              <a:prstGeom prst="rect">
                <a:avLst/>
              </a:prstGeom>
              <a:blipFill>
                <a:blip r:embed="rId5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162892" y="2566881"/>
                <a:ext cx="1773819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892" y="2566881"/>
                <a:ext cx="1773819" cy="6574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132412" y="3154710"/>
                <a:ext cx="1813573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412" y="3154710"/>
                <a:ext cx="1813573" cy="6574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598321" y="3559658"/>
                <a:ext cx="1340495" cy="734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321" y="3559658"/>
                <a:ext cx="1340495" cy="734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672345" y="4278115"/>
                <a:ext cx="1545423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345" y="4278115"/>
                <a:ext cx="1545423" cy="497059"/>
              </a:xfrm>
              <a:prstGeom prst="rect">
                <a:avLst/>
              </a:prstGeom>
              <a:blipFill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4667989" y="4735315"/>
                <a:ext cx="1868524" cy="618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GB" sz="1400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989" y="4735315"/>
                <a:ext cx="1868524" cy="618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4737658" y="5301373"/>
                <a:ext cx="1785745" cy="695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GB" sz="1400" dirty="0"/>
                                <m:t> 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658" y="5301373"/>
                <a:ext cx="1785745" cy="6955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Arc 87"/>
          <p:cNvSpPr/>
          <p:nvPr/>
        </p:nvSpPr>
        <p:spPr>
          <a:xfrm>
            <a:off x="5796528" y="1454332"/>
            <a:ext cx="360431" cy="470263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043748" y="1507651"/>
                <a:ext cx="136724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748" y="1507651"/>
                <a:ext cx="1367247" cy="276999"/>
              </a:xfrm>
              <a:prstGeom prst="rect">
                <a:avLst/>
              </a:prstGeom>
              <a:blipFill>
                <a:blip r:embed="rId12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Arc 89"/>
          <p:cNvSpPr/>
          <p:nvPr/>
        </p:nvSpPr>
        <p:spPr>
          <a:xfrm>
            <a:off x="5783467" y="1911533"/>
            <a:ext cx="338660" cy="465908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90"/>
          <p:cNvSpPr/>
          <p:nvPr/>
        </p:nvSpPr>
        <p:spPr>
          <a:xfrm>
            <a:off x="5718153" y="2394859"/>
            <a:ext cx="338660" cy="465908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c 91"/>
          <p:cNvSpPr/>
          <p:nvPr/>
        </p:nvSpPr>
        <p:spPr>
          <a:xfrm>
            <a:off x="5783467" y="2921727"/>
            <a:ext cx="338660" cy="465908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Arc 92"/>
          <p:cNvSpPr/>
          <p:nvPr/>
        </p:nvSpPr>
        <p:spPr>
          <a:xfrm>
            <a:off x="5779111" y="3457305"/>
            <a:ext cx="360431" cy="49638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Arc 93"/>
          <p:cNvSpPr/>
          <p:nvPr/>
        </p:nvSpPr>
        <p:spPr>
          <a:xfrm>
            <a:off x="5983764" y="3966756"/>
            <a:ext cx="351722" cy="57476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Arc 94"/>
          <p:cNvSpPr/>
          <p:nvPr/>
        </p:nvSpPr>
        <p:spPr>
          <a:xfrm>
            <a:off x="6310336" y="4545875"/>
            <a:ext cx="308179" cy="52251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Arc 95"/>
          <p:cNvSpPr/>
          <p:nvPr/>
        </p:nvSpPr>
        <p:spPr>
          <a:xfrm>
            <a:off x="6340816" y="5107579"/>
            <a:ext cx="351722" cy="57476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065519" y="1990976"/>
                <a:ext cx="1180012" cy="296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ra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519" y="1990976"/>
                <a:ext cx="1180012" cy="296235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/>
          <p:cNvSpPr txBox="1"/>
          <p:nvPr/>
        </p:nvSpPr>
        <p:spPr>
          <a:xfrm>
            <a:off x="5956661" y="2474301"/>
            <a:ext cx="1654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Write as integrals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961015" y="2914083"/>
            <a:ext cx="165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 the left side as a power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078580" y="3440953"/>
            <a:ext cx="248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Integrate both sides, remember to include a constant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6252753" y="4028781"/>
                <a:ext cx="1968139" cy="353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753" y="4028781"/>
                <a:ext cx="1968139" cy="353495"/>
              </a:xfrm>
              <a:prstGeom prst="rect">
                <a:avLst/>
              </a:prstGeom>
              <a:blipFill>
                <a:blip r:embed="rId14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4742011" y="5932745"/>
                <a:ext cx="1586781" cy="695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011" y="5932745"/>
                <a:ext cx="1586781" cy="6955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Arc 102"/>
          <p:cNvSpPr/>
          <p:nvPr/>
        </p:nvSpPr>
        <p:spPr>
          <a:xfrm>
            <a:off x="6266794" y="5704116"/>
            <a:ext cx="351722" cy="57476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TextBox 103"/>
          <p:cNvSpPr txBox="1"/>
          <p:nvPr/>
        </p:nvSpPr>
        <p:spPr>
          <a:xfrm>
            <a:off x="6583678" y="4638381"/>
            <a:ext cx="1349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Cube both sides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566262" y="5021559"/>
            <a:ext cx="2490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Square root both sides (think about how this affects the powers)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561907" y="5757433"/>
            <a:ext cx="2120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Swap the order of the terms inside the bracket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6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8" grpId="0"/>
      <p:bldP spid="49" grpId="0"/>
      <p:bldP spid="51" grpId="0"/>
      <p:bldP spid="53" grpId="0"/>
      <p:bldP spid="54" grpId="0"/>
      <p:bldP spid="55" grpId="0"/>
      <p:bldP spid="56" grpId="0"/>
      <p:bldP spid="87" grpId="0"/>
      <p:bldP spid="88" grpId="0" animBg="1"/>
      <p:bldP spid="89" grpId="0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/>
      <p:bldP spid="98" grpId="0"/>
      <p:bldP spid="99" grpId="0"/>
      <p:bldP spid="100" grpId="0"/>
      <p:bldP spid="101" grpId="0"/>
      <p:bldP spid="102" grpId="0"/>
      <p:bldP spid="103" grpId="0" animBg="1"/>
      <p:bldP spid="104" grpId="0"/>
      <p:bldP spid="105" grpId="0"/>
      <p:bldP spid="106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Water in a manufacturing plant is held in a large cylindrical tank of diameter 20m</a:t>
                </a:r>
                <a:r>
                  <a:rPr lang="en-GB" sz="1600" dirty="0">
                    <a:latin typeface="Comic Sans MS" pitchFamily="66" charset="0"/>
                  </a:rPr>
                  <a:t>. Water flows out of the bottom of the tank through a tap at a rate proportional to the cube root of the volume (of the water).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b) Show that the general solution to this differential equation may be written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𝑄𝑡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are constants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1277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4942309" y="1317203"/>
                <a:ext cx="1586781" cy="695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309" y="1317203"/>
                <a:ext cx="1586781" cy="695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V="1">
            <a:off x="4885508" y="2013276"/>
            <a:ext cx="578403" cy="87797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939005" y="2943010"/>
                <a:ext cx="1512168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Note that since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constant, so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005" y="2943010"/>
                <a:ext cx="1512168" cy="846963"/>
              </a:xfrm>
              <a:prstGeom prst="rect">
                <a:avLst/>
              </a:prstGeom>
              <a:blipFill>
                <a:blip r:embed="rId4"/>
                <a:stretch>
                  <a:fillRect l="-403" t="-1439" r="-36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56918" y="2951719"/>
                <a:ext cx="1636955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Note that since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constant, so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918" y="2951719"/>
                <a:ext cx="1636955" cy="846963"/>
              </a:xfrm>
              <a:prstGeom prst="rect">
                <a:avLst/>
              </a:prstGeom>
              <a:blipFill>
                <a:blip r:embed="rId5"/>
                <a:stretch>
                  <a:fillRect t="-1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6109062" y="2026339"/>
            <a:ext cx="578403" cy="87797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937955" y="2279500"/>
                <a:ext cx="1319528" cy="404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𝑄𝑡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955" y="2279500"/>
                <a:ext cx="1319528" cy="404726"/>
              </a:xfrm>
              <a:prstGeom prst="rect">
                <a:avLst/>
              </a:prstGeom>
              <a:blipFill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488141" y="1889273"/>
                <a:ext cx="2490396" cy="398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141" y="1889273"/>
                <a:ext cx="2490396" cy="398058"/>
              </a:xfrm>
              <a:prstGeom prst="rect">
                <a:avLst/>
              </a:prstGeom>
              <a:blipFill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6353878" y="1706880"/>
            <a:ext cx="282054" cy="783771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88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6" grpId="0"/>
      <p:bldP spid="36" grpId="1"/>
      <p:bldP spid="39" grpId="0"/>
      <p:bldP spid="40" grpId="0"/>
      <p:bldP spid="4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Water in a manufacturing plant is held in a large cylindrical tank of diameter 20m</a:t>
                </a:r>
                <a:r>
                  <a:rPr lang="en-GB" sz="1600" dirty="0">
                    <a:latin typeface="Comic Sans MS" pitchFamily="66" charset="0"/>
                  </a:rPr>
                  <a:t>. Water flows out of the bottom of the tank through a tap at a rate proportional to the cube root of the volume (of the water).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Initially, the height of the water is 27m. 10 minutes later, the height is 8m. 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c) Find the values of the constants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1277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245521" y="3951545"/>
                <a:ext cx="1484702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521" y="3951545"/>
                <a:ext cx="1484702" cy="449290"/>
              </a:xfrm>
              <a:prstGeom prst="rect">
                <a:avLst/>
              </a:prstGeom>
              <a:blipFill>
                <a:blip r:embed="rId3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90949" y="1299785"/>
                <a:ext cx="1484702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949" y="1299785"/>
                <a:ext cx="1484702" cy="449290"/>
              </a:xfrm>
              <a:prstGeom prst="rect">
                <a:avLst/>
              </a:prstGeom>
              <a:blipFill>
                <a:blip r:embed="rId4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5277394" y="1778144"/>
            <a:ext cx="700323" cy="5035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71363" y="1828315"/>
                <a:ext cx="1645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=27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363" y="1828315"/>
                <a:ext cx="1645666" cy="276999"/>
              </a:xfrm>
              <a:prstGeom prst="rect">
                <a:avLst/>
              </a:prstGeom>
              <a:blipFill>
                <a:blip r:embed="rId5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6431279" y="1765081"/>
            <a:ext cx="700323" cy="5035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19065" y="1741229"/>
                <a:ext cx="20288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we now know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065" y="1741229"/>
                <a:ext cx="2028843" cy="461665"/>
              </a:xfrm>
              <a:prstGeom prst="rect">
                <a:avLst/>
              </a:prstGeom>
              <a:blipFill>
                <a:blip r:embed="rId6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884217" y="2288208"/>
                <a:ext cx="1797993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217" y="2288208"/>
                <a:ext cx="1797993" cy="449290"/>
              </a:xfrm>
              <a:prstGeom prst="rect">
                <a:avLst/>
              </a:prstGeom>
              <a:blipFill>
                <a:blip r:embed="rId7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888571" y="2797659"/>
                <a:ext cx="953403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571" y="2797659"/>
                <a:ext cx="953403" cy="4492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97428" y="3254859"/>
                <a:ext cx="839589" cy="448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428" y="3254859"/>
                <a:ext cx="839589" cy="448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993074" y="3851396"/>
                <a:ext cx="74449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074" y="3851396"/>
                <a:ext cx="74449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5439478" y="2525486"/>
            <a:ext cx="308179" cy="52251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660570" y="2617992"/>
            <a:ext cx="809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Arc 19"/>
          <p:cNvSpPr/>
          <p:nvPr/>
        </p:nvSpPr>
        <p:spPr>
          <a:xfrm>
            <a:off x="4694895" y="3052355"/>
            <a:ext cx="286407" cy="457199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4629581" y="3553098"/>
            <a:ext cx="286407" cy="457199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405349" y="2266436"/>
                <a:ext cx="1797993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(10)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349" y="2266436"/>
                <a:ext cx="1797993" cy="449290"/>
              </a:xfrm>
              <a:prstGeom prst="rect">
                <a:avLst/>
              </a:prstGeom>
              <a:blipFill>
                <a:blip r:embed="rId11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8012861" y="2529840"/>
            <a:ext cx="308179" cy="52251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409703" y="2758471"/>
                <a:ext cx="1610249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703" y="2758471"/>
                <a:ext cx="1610249" cy="449290"/>
              </a:xfrm>
              <a:prstGeom prst="rect">
                <a:avLst/>
              </a:prstGeom>
              <a:blipFill>
                <a:blip r:embed="rId12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396641" y="3224380"/>
                <a:ext cx="1610249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641" y="3224380"/>
                <a:ext cx="1610249" cy="449290"/>
              </a:xfrm>
              <a:prstGeom prst="rect">
                <a:avLst/>
              </a:prstGeom>
              <a:blipFill>
                <a:blip r:embed="rId13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400995" y="3794793"/>
                <a:ext cx="13448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9−10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995" y="3794793"/>
                <a:ext cx="1344855" cy="338554"/>
              </a:xfrm>
              <a:prstGeom prst="rect">
                <a:avLst/>
              </a:prstGeom>
              <a:blipFill>
                <a:blip r:embed="rId14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135384" y="4225867"/>
                <a:ext cx="98597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384" y="4225867"/>
                <a:ext cx="985976" cy="338554"/>
              </a:xfrm>
              <a:prstGeom prst="rect">
                <a:avLst/>
              </a:prstGeom>
              <a:blipFill>
                <a:blip r:embed="rId15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357453" y="4656941"/>
                <a:ext cx="91384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53" y="4656941"/>
                <a:ext cx="913840" cy="338554"/>
              </a:xfrm>
              <a:prstGeom prst="rect">
                <a:avLst/>
              </a:prstGeom>
              <a:blipFill>
                <a:blip r:embed="rId16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>
            <a:off x="7851753" y="3039292"/>
            <a:ext cx="290761" cy="470262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7777730" y="3496492"/>
            <a:ext cx="290761" cy="470262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7546953" y="3979818"/>
            <a:ext cx="282053" cy="44413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7098461" y="4384767"/>
            <a:ext cx="282053" cy="44413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8268787" y="2648472"/>
            <a:ext cx="809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20342" y="3070838"/>
            <a:ext cx="957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Cube root both sides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64136" y="3036003"/>
            <a:ext cx="957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Cube root both sides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33256" y="3549809"/>
            <a:ext cx="957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Square both sides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38010" y="3514975"/>
            <a:ext cx="957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Square both sides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741918" y="3976529"/>
                <a:ext cx="9579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100" dirty="0">
                    <a:solidFill>
                      <a:srgbClr val="FF0000"/>
                    </a:solidFill>
                    <a:latin typeface="Comic Sans MS" pitchFamily="66" charset="0"/>
                  </a:rPr>
                  <a:t>, subtract 5</a:t>
                </a:r>
                <a:endParaRPr lang="en-GB" sz="11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918" y="3976529"/>
                <a:ext cx="957944" cy="430887"/>
              </a:xfrm>
              <a:prstGeom prst="rect">
                <a:avLst/>
              </a:prstGeom>
              <a:blipFill>
                <a:blip r:embed="rId17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7332615" y="4490334"/>
            <a:ext cx="1036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Divide by 10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45521" y="3942836"/>
                <a:ext cx="1596719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521" y="3942836"/>
                <a:ext cx="1596719" cy="44929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87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" grpId="0"/>
      <p:bldP spid="10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 animBg="1"/>
      <p:bldP spid="22" grpId="0"/>
      <p:bldP spid="26" grpId="0" animBg="1"/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/>
      <p:bldP spid="40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1600" b="1" dirty="0">
                <a:latin typeface="Comic Sans MS" pitchFamily="66" charset="0"/>
              </a:rPr>
              <a:t>You need to be able to use differential equations to model situations in context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600" dirty="0">
                <a:latin typeface="Comic Sans MS" pitchFamily="66" charset="0"/>
              </a:rPr>
              <a:t>Water in a manufacturing plant is held in a large cylindrical tank of diameter 20m</a:t>
            </a:r>
            <a:r>
              <a:rPr lang="en-GB" sz="1600" dirty="0">
                <a:latin typeface="Comic Sans MS" pitchFamily="66" charset="0"/>
              </a:rPr>
              <a:t>. Water flows out of the bottom of the tank through a tap at a rate proportional to the cube root of the volume (of the water).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600" dirty="0">
                <a:latin typeface="Comic Sans MS" pitchFamily="66" charset="0"/>
              </a:rPr>
              <a:t>Initially, the height of the water is 27m. 10 minutes later, the height is 8m. 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600" dirty="0">
                <a:latin typeface="Comic Sans MS" pitchFamily="66" charset="0"/>
              </a:rPr>
              <a:t>d) Find the time in minutes when the water is at a depth of 1m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45521" y="3942836"/>
                <a:ext cx="1596719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521" y="3942836"/>
                <a:ext cx="1596719" cy="4492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73533" y="1352036"/>
                <a:ext cx="1596719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533" y="1352036"/>
                <a:ext cx="1596719" cy="4492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77887" y="1844070"/>
                <a:ext cx="1596719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887" y="1844070"/>
                <a:ext cx="1596719" cy="4492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473532" y="2309979"/>
                <a:ext cx="1596719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532" y="2309979"/>
                <a:ext cx="1596719" cy="4492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482240" y="2902162"/>
                <a:ext cx="132779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9−0.5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240" y="2902162"/>
                <a:ext cx="132779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38549" y="3385487"/>
                <a:ext cx="12766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−0.5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549" y="3385487"/>
                <a:ext cx="127669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86447" y="3851396"/>
                <a:ext cx="8134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447" y="3851396"/>
                <a:ext cx="81342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6906873" y="1632859"/>
            <a:ext cx="282053" cy="44413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53940" y="1599089"/>
                <a:ext cx="16285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We want to find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940" y="1599089"/>
                <a:ext cx="1628505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6928645" y="2098768"/>
            <a:ext cx="282053" cy="44413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>
            <a:off x="6854622" y="2590802"/>
            <a:ext cx="282053" cy="44413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6623845" y="3065419"/>
            <a:ext cx="282053" cy="44413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/>
          <p:cNvSpPr/>
          <p:nvPr/>
        </p:nvSpPr>
        <p:spPr>
          <a:xfrm>
            <a:off x="6445319" y="3566162"/>
            <a:ext cx="282053" cy="44413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114899" y="2156437"/>
            <a:ext cx="1767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Cube root both sides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1687" y="2644116"/>
            <a:ext cx="1767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Square both sides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87882" y="3105671"/>
            <a:ext cx="1767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Subtract 9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1722" y="3671729"/>
            <a:ext cx="1184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-0.5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1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using standard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a positive constant and: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12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 the exact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506" t="-766" r="-6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4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5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6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7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27922" y="1543330"/>
                <a:ext cx="1360949" cy="513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p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922" y="1543330"/>
                <a:ext cx="1360949" cy="513089"/>
              </a:xfrm>
              <a:prstGeom prst="rect">
                <a:avLst/>
              </a:prstGeom>
              <a:blipFill>
                <a:blip r:embed="rId8"/>
                <a:stretch>
                  <a:fillRect l="-39910" t="-140476" b="-2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992939" y="2200827"/>
                <a:ext cx="1434175" cy="513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nary>
                        <m:naryPr>
                          <m:ctrlPr>
                            <a:rPr lang="en-US" sz="12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p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2+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939" y="2200827"/>
                <a:ext cx="1434175" cy="513089"/>
              </a:xfrm>
              <a:prstGeom prst="rect">
                <a:avLst/>
              </a:prstGeom>
              <a:blipFill>
                <a:blip r:embed="rId9"/>
                <a:stretch>
                  <a:fillRect l="-26809" t="-140476" b="-2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97293" y="2945409"/>
                <a:ext cx="124277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𝑙𝑛𝑥</m:t>
                              </m:r>
                            </m:e>
                          </m:d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p>
                      </m:sSubSup>
                      <m:r>
                        <a:rPr lang="en-US" sz="1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93" y="2945409"/>
                <a:ext cx="1242776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001647" y="3498404"/>
                <a:ext cx="150669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2(3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)+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⁡(3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1200" i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647" y="3498404"/>
                <a:ext cx="1506695" cy="276999"/>
              </a:xfrm>
              <a:prstGeom prst="rect">
                <a:avLst/>
              </a:prstGeom>
              <a:blipFill>
                <a:blip r:embed="rId11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20995" y="3502758"/>
                <a:ext cx="10792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 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𝑙𝑛𝑎</m:t>
                          </m:r>
                        </m:e>
                      </m:d>
                    </m:oMath>
                  </m:oMathPara>
                </a14:m>
                <a:endParaRPr lang="en-GB" sz="1200" i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995" y="3502758"/>
                <a:ext cx="1079205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997293" y="3990438"/>
                <a:ext cx="19314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=6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𝑙𝑛𝑎</m:t>
                      </m:r>
                    </m:oMath>
                  </m:oMathPara>
                </a14:m>
                <a:endParaRPr lang="en-GB" sz="1200" i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93" y="3990438"/>
                <a:ext cx="1931491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010356" y="4438929"/>
                <a:ext cx="1250407" cy="507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=4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i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356" y="4438929"/>
                <a:ext cx="1250407" cy="5073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023419" y="5113842"/>
                <a:ext cx="95680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=4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3</m:t>
                      </m:r>
                    </m:oMath>
                  </m:oMathPara>
                </a14:m>
                <a:endParaRPr lang="en-GB" sz="1200" i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419" y="5113842"/>
                <a:ext cx="956800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 flipV="1">
            <a:off x="5361840" y="1831843"/>
            <a:ext cx="263897" cy="63268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504379" y="1949854"/>
            <a:ext cx="2403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for integration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Arc 19"/>
          <p:cNvSpPr/>
          <p:nvPr/>
        </p:nvSpPr>
        <p:spPr>
          <a:xfrm flipV="1">
            <a:off x="5261691" y="2463215"/>
            <a:ext cx="263897" cy="63268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 flipV="1">
            <a:off x="6197863" y="3100250"/>
            <a:ext cx="290023" cy="55735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 flipV="1">
            <a:off x="6193510" y="3661953"/>
            <a:ext cx="294376" cy="483327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 flipV="1">
            <a:off x="5762434" y="4127861"/>
            <a:ext cx="298731" cy="566058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 flipV="1">
            <a:off x="5078811" y="4689564"/>
            <a:ext cx="298731" cy="566058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486964" y="2420117"/>
            <a:ext cx="3717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Integrate and use a square bracket (we do not need the +c for definite integration, and we are told that a is a positive constant, so do not need the modulus either!)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410072" y="3230014"/>
                <a:ext cx="27339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and subtract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72" y="3230014"/>
                <a:ext cx="2733928" cy="307777"/>
              </a:xfrm>
              <a:prstGeom prst="rect">
                <a:avLst/>
              </a:prstGeom>
              <a:blipFill>
                <a:blip r:embed="rId16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497157" y="3708985"/>
            <a:ext cx="879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17327" y="4074746"/>
                <a:ext cx="292608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Group like terms, using the subtraction law for those involving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</m:oMath>
                </a14:m>
                <a:endParaRPr lang="en-GB" sz="14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327" y="4074746"/>
                <a:ext cx="2926080" cy="738664"/>
              </a:xfrm>
              <a:prstGeom prst="rect">
                <a:avLst/>
              </a:prstGeom>
              <a:blipFill>
                <a:blip r:embed="rId17"/>
                <a:stretch>
                  <a:fillRect t="-820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86104" y="4823683"/>
                <a:ext cx="20726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Simplify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term</a:t>
                </a:r>
                <a:endParaRPr lang="en-GB" sz="14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104" y="4823683"/>
                <a:ext cx="2072639" cy="307777"/>
              </a:xfrm>
              <a:prstGeom prst="rect">
                <a:avLst/>
              </a:prstGeom>
              <a:blipFill>
                <a:blip r:embed="rId18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62995" y="5746791"/>
                <a:ext cx="41191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Since this is the integral, it must be equal to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12</m:t>
                    </m:r>
                  </m:oMath>
                </a14:m>
                <a:r>
                  <a:rPr lang="en-GB" sz="1400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stated in the question)</a:t>
                </a:r>
                <a:endParaRPr lang="en-GB" sz="14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995" y="5746791"/>
                <a:ext cx="4119153" cy="523220"/>
              </a:xfrm>
              <a:prstGeom prst="rect">
                <a:avLst/>
              </a:prstGeom>
              <a:blipFill>
                <a:blip r:embed="rId19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613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 animBg="1"/>
      <p:bldP spid="23" grpId="0" animBg="1"/>
      <p:bldP spid="24" grpId="0" animBg="1"/>
      <p:bldP spid="25" grpId="0" animBg="1"/>
      <p:bldP spid="26" grpId="0"/>
      <p:bldP spid="3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using standard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a positive constant and: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12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 the exact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506" t="-766" r="-6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4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5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6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7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136631" y="1656540"/>
                <a:ext cx="1492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3=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12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631" y="1656540"/>
                <a:ext cx="149226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602540" y="2061489"/>
                <a:ext cx="1492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12−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3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540" y="2061489"/>
                <a:ext cx="149226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598187" y="2396769"/>
                <a:ext cx="1258742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187" y="2396769"/>
                <a:ext cx="1258742" cy="5763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615605" y="3110872"/>
                <a:ext cx="107247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605" y="3110872"/>
                <a:ext cx="107247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724463" y="3550655"/>
                <a:ext cx="1102418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63" y="3550655"/>
                <a:ext cx="1102418" cy="495649"/>
              </a:xfrm>
              <a:prstGeom prst="rect">
                <a:avLst/>
              </a:prstGeom>
              <a:blipFill>
                <a:blip r:embed="rId1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 flipV="1">
            <a:off x="5932251" y="1811383"/>
            <a:ext cx="250835" cy="42236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04709" y="1827934"/>
                <a:ext cx="14107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</m:oMath>
                </a14:m>
                <a:endParaRPr lang="en-GB" sz="14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709" y="1827934"/>
                <a:ext cx="1410787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 flipV="1">
            <a:off x="5919188" y="2286001"/>
            <a:ext cx="250835" cy="42236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 flipV="1">
            <a:off x="5670994" y="2751910"/>
            <a:ext cx="250835" cy="42236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 flipV="1">
            <a:off x="5657931" y="3322321"/>
            <a:ext cx="250835" cy="42236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122125" y="2324322"/>
            <a:ext cx="2211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Use the subtraction law</a:t>
            </a:r>
            <a:endParaRPr lang="en-GB" sz="1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95703" y="2794585"/>
            <a:ext cx="896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</a:t>
            </a:r>
            <a:endParaRPr lang="en-GB" sz="1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34742" y="3404185"/>
            <a:ext cx="1254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by 4</a:t>
            </a:r>
            <a:endParaRPr lang="en-GB" sz="1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3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 animBg="1"/>
      <p:bldP spid="40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11B</a:t>
            </a:r>
          </a:p>
        </p:txBody>
      </p:sp>
    </p:spTree>
    <p:extLst>
      <p:ext uri="{BB962C8B-B14F-4D97-AF65-F5344CB8AC3E}">
        <p14:creationId xmlns:p14="http://schemas.microsoft.com/office/powerpoint/2010/main" val="1966412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functions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using standard patterns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8343" y="4101736"/>
                <a:ext cx="350084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Imagine we use standard patterns as before – think about what we would differentiate to end up with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To get to cos, we would have started with sin of the same function…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4101736"/>
                <a:ext cx="3500846" cy="1384995"/>
              </a:xfrm>
              <a:prstGeom prst="rect">
                <a:avLst/>
              </a:prstGeom>
              <a:blipFill>
                <a:blip r:embed="rId3"/>
                <a:stretch>
                  <a:fillRect l="-523" t="-881" r="-871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5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6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7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8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31919" y="1680754"/>
                <a:ext cx="12859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19" y="1680754"/>
                <a:ext cx="1285993" cy="215444"/>
              </a:xfrm>
              <a:prstGeom prst="rect">
                <a:avLst/>
              </a:prstGeom>
              <a:blipFill>
                <a:blip r:embed="rId9"/>
                <a:stretch>
                  <a:fillRect l="-2844" r="-426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23062" y="2172787"/>
                <a:ext cx="1510990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062" y="2172787"/>
                <a:ext cx="1510990" cy="409023"/>
              </a:xfrm>
              <a:prstGeom prst="rect">
                <a:avLst/>
              </a:prstGeom>
              <a:blipFill>
                <a:blip r:embed="rId10"/>
                <a:stretch>
                  <a:fillRect l="-3629" t="-2941" r="-3629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 flipV="1">
            <a:off x="5244275" y="1837508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81898" y="1766973"/>
                <a:ext cx="1175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898" y="1766973"/>
                <a:ext cx="1175655" cy="646331"/>
              </a:xfrm>
              <a:prstGeom prst="rect">
                <a:avLst/>
              </a:prstGeom>
              <a:blipFill>
                <a:blip r:embed="rId11"/>
                <a:stretch>
                  <a:fillRect l="-518" t="-943" r="-2591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83679" y="1580605"/>
                <a:ext cx="1415324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679" y="1580605"/>
                <a:ext cx="1415324" cy="403316"/>
              </a:xfrm>
              <a:prstGeom prst="rect">
                <a:avLst/>
              </a:prstGeom>
              <a:blipFill>
                <a:blip r:embed="rId12"/>
                <a:stretch>
                  <a:fillRect l="-2586" r="-3879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83531" y="2177141"/>
                <a:ext cx="141160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531" y="2177141"/>
                <a:ext cx="1411605" cy="409023"/>
              </a:xfrm>
              <a:prstGeom prst="rect">
                <a:avLst/>
              </a:prstGeom>
              <a:blipFill>
                <a:blip r:embed="rId13"/>
                <a:stretch>
                  <a:fillRect l="-4329" t="-2985" r="-3896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 flipV="1">
            <a:off x="7904744" y="1841862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042367" y="1771327"/>
                <a:ext cx="1175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367" y="1771327"/>
                <a:ext cx="1175655" cy="646331"/>
              </a:xfrm>
              <a:prstGeom prst="rect">
                <a:avLst/>
              </a:prstGeom>
              <a:blipFill>
                <a:blip r:embed="rId14"/>
                <a:stretch>
                  <a:fillRect t="-943" r="-3109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4859383" y="2682241"/>
            <a:ext cx="156754" cy="10537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27568" y="3839615"/>
            <a:ext cx="2281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Notice that if we start with sin, differentiating gives us an answer which is effectively what we want, but </a:t>
            </a:r>
            <a:r>
              <a:rPr lang="en-US" sz="12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multiplied by 2</a:t>
            </a:r>
            <a:endParaRPr lang="en-GB" sz="1200" i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41074" y="2264229"/>
            <a:ext cx="1071155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354183" y="3461658"/>
            <a:ext cx="1071155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331133" y="3909283"/>
            <a:ext cx="281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To ‘correct’ this, you should </a:t>
            </a:r>
            <a:r>
              <a:rPr lang="en-US" sz="12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the original function by 2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and check that it works</a:t>
            </a:r>
            <a:endParaRPr lang="en-GB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7637416" y="2882537"/>
            <a:ext cx="13063" cy="9797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05794" y="1632857"/>
            <a:ext cx="1310640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583679" y="1550126"/>
            <a:ext cx="1393371" cy="4615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832603" y="3376612"/>
            <a:ext cx="1116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Therefore:</a:t>
            </a:r>
            <a:endParaRPr lang="en-GB" sz="1400" i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830998" y="3807686"/>
                <a:ext cx="1786708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998" y="3807686"/>
                <a:ext cx="1786708" cy="495649"/>
              </a:xfrm>
              <a:prstGeom prst="rect">
                <a:avLst/>
              </a:prstGeom>
              <a:blipFill>
                <a:blip r:embed="rId1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852764" y="3219859"/>
                <a:ext cx="1618585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764" y="3219859"/>
                <a:ext cx="1618585" cy="6574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21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4" grpId="0"/>
      <p:bldP spid="24" grpId="1"/>
      <p:bldP spid="21" grpId="0" animBg="1"/>
      <p:bldP spid="21" grpId="1" animBg="1"/>
      <p:bldP spid="26" grpId="0" animBg="1"/>
      <p:bldP spid="26" grpId="1" animBg="1"/>
      <p:bldP spid="28" grpId="0"/>
      <p:bldP spid="28" grpId="1"/>
      <p:bldP spid="33" grpId="0" animBg="1"/>
      <p:bldP spid="33" grpId="1" animBg="1"/>
      <p:bldP spid="34" grpId="0" animBg="1"/>
      <p:bldP spid="34" grpId="1" animBg="1"/>
      <p:bldP spid="29" grpId="0"/>
      <p:bldP spid="36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functions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using standard patterns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8343" y="4101736"/>
                <a:ext cx="350084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Imagine we use standard patterns as before – think about what we would differentiate to end up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To get to that, we would have started with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𝑒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to the same power…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4101736"/>
                <a:ext cx="3500846" cy="1384995"/>
              </a:xfrm>
              <a:prstGeom prst="rect">
                <a:avLst/>
              </a:prstGeom>
              <a:blipFill>
                <a:blip r:embed="rId3"/>
                <a:stretch>
                  <a:fillRect l="-523" t="-881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5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6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7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8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75611" y="1680754"/>
                <a:ext cx="81118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611" y="1680754"/>
                <a:ext cx="811184" cy="215444"/>
              </a:xfrm>
              <a:prstGeom prst="rect">
                <a:avLst/>
              </a:prstGeom>
              <a:blipFill>
                <a:blip r:embed="rId9"/>
                <a:stretch>
                  <a:fillRect l="-5263" r="-1504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66754" y="2172787"/>
                <a:ext cx="101476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754" y="2172787"/>
                <a:ext cx="1014765" cy="409023"/>
              </a:xfrm>
              <a:prstGeom prst="rect">
                <a:avLst/>
              </a:prstGeom>
              <a:blipFill>
                <a:blip r:embed="rId10"/>
                <a:stretch>
                  <a:fillRect l="-6024" t="-2941" r="-1205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 flipV="1">
            <a:off x="5091876" y="1828799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29499" y="1758264"/>
                <a:ext cx="1175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499" y="1758264"/>
                <a:ext cx="1175655" cy="646331"/>
              </a:xfrm>
              <a:prstGeom prst="rect">
                <a:avLst/>
              </a:prstGeom>
              <a:blipFill>
                <a:blip r:embed="rId11"/>
                <a:stretch>
                  <a:fillRect l="-518" r="-2591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27371" y="1580605"/>
                <a:ext cx="940514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1580605"/>
                <a:ext cx="940514" cy="403316"/>
              </a:xfrm>
              <a:prstGeom prst="rect">
                <a:avLst/>
              </a:prstGeom>
              <a:blipFill>
                <a:blip r:embed="rId12"/>
                <a:stretch>
                  <a:fillRect l="-4545" r="-1299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27223" y="2177141"/>
                <a:ext cx="915379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223" y="2177141"/>
                <a:ext cx="915379" cy="409023"/>
              </a:xfrm>
              <a:prstGeom prst="rect">
                <a:avLst/>
              </a:prstGeom>
              <a:blipFill>
                <a:blip r:embed="rId13"/>
                <a:stretch>
                  <a:fillRect l="-6000" t="-2985" r="-1333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 flipV="1">
            <a:off x="7830722" y="1841862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968345" y="1771327"/>
                <a:ext cx="1175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345" y="1771327"/>
                <a:ext cx="1175655" cy="646331"/>
              </a:xfrm>
              <a:prstGeom prst="rect">
                <a:avLst/>
              </a:prstGeom>
              <a:blipFill>
                <a:blip r:embed="rId14"/>
                <a:stretch>
                  <a:fillRect t="-943" r="-3109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4859383" y="2682241"/>
            <a:ext cx="156754" cy="10537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27568" y="3839615"/>
                <a:ext cx="22816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Notice that if we start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differentiating gives us an answer which is effectively what we want, but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multiplied by 4</a:t>
                </a:r>
                <a:endParaRPr lang="en-GB" sz="1200" i="1" u="sng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568" y="3839615"/>
                <a:ext cx="2281643" cy="1015663"/>
              </a:xfrm>
              <a:prstGeom prst="rect">
                <a:avLst/>
              </a:prstGeom>
              <a:blipFill>
                <a:blip r:embed="rId15"/>
                <a:stretch>
                  <a:fillRect t="-602" b="-4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410892" y="2264229"/>
            <a:ext cx="627017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554480" y="3391989"/>
            <a:ext cx="709749" cy="35269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331133" y="3909283"/>
            <a:ext cx="281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To ‘correct’ this, you should </a:t>
            </a:r>
            <a:r>
              <a:rPr lang="en-US" sz="12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the original function by 4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and check that it works</a:t>
            </a:r>
            <a:endParaRPr lang="en-GB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7637416" y="2882537"/>
            <a:ext cx="13063" cy="9797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049486" y="1632857"/>
            <a:ext cx="883920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727372" y="1550126"/>
            <a:ext cx="1018904" cy="4615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832603" y="3376612"/>
            <a:ext cx="1116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Therefore:</a:t>
            </a:r>
            <a:endParaRPr lang="en-GB" sz="1400" i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695110" y="3877355"/>
                <a:ext cx="1274708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110" y="3877355"/>
                <a:ext cx="1274708" cy="495649"/>
              </a:xfrm>
              <a:prstGeom prst="rect">
                <a:avLst/>
              </a:prstGeom>
              <a:blipFill>
                <a:blip r:embed="rId16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875223" y="3219859"/>
                <a:ext cx="1120820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223" y="3219859"/>
                <a:ext cx="1120820" cy="65742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09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4" grpId="0"/>
      <p:bldP spid="24" grpId="1"/>
      <p:bldP spid="21" grpId="0" animBg="1"/>
      <p:bldP spid="21" grpId="1" animBg="1"/>
      <p:bldP spid="26" grpId="0" animBg="1"/>
      <p:bldP spid="26" grpId="1" animBg="1"/>
      <p:bldP spid="28" grpId="0"/>
      <p:bldP spid="28" grpId="1"/>
      <p:bldP spid="33" grpId="0" animBg="1"/>
      <p:bldP spid="33" grpId="1" animBg="1"/>
      <p:bldP spid="34" grpId="0" animBg="1"/>
      <p:bldP spid="34" grpId="1" animBg="1"/>
      <p:bldP spid="29" grpId="0"/>
      <p:bldP spid="36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functions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using standard patterns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8343" y="4101736"/>
                <a:ext cx="3500846" cy="143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Imagine we use standard patterns as before – think about what we would differentiate to end up with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𝑒𝑐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To get to that, we would have started with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𝑡𝑎𝑛</m:t>
                    </m:r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4101736"/>
                <a:ext cx="3500846" cy="1436996"/>
              </a:xfrm>
              <a:prstGeom prst="rect">
                <a:avLst/>
              </a:prstGeom>
              <a:blipFill>
                <a:blip r:embed="rId3"/>
                <a:stretch>
                  <a:fillRect l="-523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5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6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7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8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75611" y="1680754"/>
                <a:ext cx="8520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611" y="1680754"/>
                <a:ext cx="852093" cy="215444"/>
              </a:xfrm>
              <a:prstGeom prst="rect">
                <a:avLst/>
              </a:prstGeom>
              <a:blipFill>
                <a:blip r:embed="rId9"/>
                <a:stretch>
                  <a:fillRect l="-5036" r="-359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66754" y="2172787"/>
                <a:ext cx="1131207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754" y="2172787"/>
                <a:ext cx="1131207" cy="409023"/>
              </a:xfrm>
              <a:prstGeom prst="rect">
                <a:avLst/>
              </a:prstGeom>
              <a:blipFill>
                <a:blip r:embed="rId10"/>
                <a:stretch>
                  <a:fillRect l="-5405" t="-2941" r="-2703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 flipV="1">
            <a:off x="5091876" y="1828799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29499" y="1758264"/>
                <a:ext cx="1175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499" y="1758264"/>
                <a:ext cx="1175655" cy="646331"/>
              </a:xfrm>
              <a:prstGeom prst="rect">
                <a:avLst/>
              </a:prstGeom>
              <a:blipFill>
                <a:blip r:embed="rId11"/>
                <a:stretch>
                  <a:fillRect l="-518" r="-2591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27371" y="1580605"/>
                <a:ext cx="981423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1580605"/>
                <a:ext cx="981423" cy="404726"/>
              </a:xfrm>
              <a:prstGeom prst="rect">
                <a:avLst/>
              </a:prstGeom>
              <a:blipFill>
                <a:blip r:embed="rId12"/>
                <a:stretch>
                  <a:fillRect l="-4348" r="-2484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27223" y="2177141"/>
                <a:ext cx="103182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223" y="2177141"/>
                <a:ext cx="1031821" cy="409023"/>
              </a:xfrm>
              <a:prstGeom prst="rect">
                <a:avLst/>
              </a:prstGeom>
              <a:blipFill>
                <a:blip r:embed="rId13"/>
                <a:stretch>
                  <a:fillRect l="-5325" t="-2985" r="-2367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 flipV="1">
            <a:off x="7830722" y="1841862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968345" y="1771327"/>
                <a:ext cx="1175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345" y="1771327"/>
                <a:ext cx="1175655" cy="646331"/>
              </a:xfrm>
              <a:prstGeom prst="rect">
                <a:avLst/>
              </a:prstGeom>
              <a:blipFill>
                <a:blip r:embed="rId14"/>
                <a:stretch>
                  <a:fillRect t="-943" r="-3109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4859383" y="2682241"/>
            <a:ext cx="156754" cy="10537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27568" y="3839615"/>
            <a:ext cx="2281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Notice that if we start with tan, differentiating gives us an answer which is effectively what we want, but </a:t>
            </a:r>
            <a:r>
              <a:rPr lang="en-US" sz="12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multiplied by 3</a:t>
            </a:r>
            <a:endParaRPr lang="en-GB" sz="1200" i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0892" y="2264229"/>
            <a:ext cx="701039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489166" y="3391989"/>
            <a:ext cx="818605" cy="35269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331133" y="3909283"/>
            <a:ext cx="281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To ‘correct’ this, you should </a:t>
            </a:r>
            <a:r>
              <a:rPr lang="en-US" sz="12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the original function by 3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and check that it works</a:t>
            </a:r>
            <a:endParaRPr lang="en-GB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7637416" y="2882537"/>
            <a:ext cx="13063" cy="9797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049486" y="1632857"/>
            <a:ext cx="883920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727372" y="1550126"/>
            <a:ext cx="1018904" cy="4615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832603" y="3376612"/>
            <a:ext cx="1116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Therefore:</a:t>
            </a:r>
            <a:endParaRPr lang="en-GB" sz="1400" i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543370" y="3877355"/>
                <a:ext cx="1315617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370" y="3877355"/>
                <a:ext cx="1315617" cy="497059"/>
              </a:xfrm>
              <a:prstGeom prst="rect">
                <a:avLst/>
              </a:prstGeom>
              <a:blipFill>
                <a:blip r:embed="rId1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817002" y="3219859"/>
                <a:ext cx="1237262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002" y="3219859"/>
                <a:ext cx="1237262" cy="6574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41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4" grpId="0"/>
      <p:bldP spid="24" grpId="1"/>
      <p:bldP spid="21" grpId="0" animBg="1"/>
      <p:bldP spid="21" grpId="1" animBg="1"/>
      <p:bldP spid="26" grpId="0" animBg="1"/>
      <p:bldP spid="26" grpId="1" animBg="1"/>
      <p:bldP spid="28" grpId="0"/>
      <p:bldP spid="28" grpId="1"/>
      <p:bldP spid="33" grpId="0" animBg="1"/>
      <p:bldP spid="33" grpId="1" animBg="1"/>
      <p:bldP spid="34" grpId="0" animBg="1"/>
      <p:bldP spid="34" grpId="1" animBg="1"/>
      <p:bldP spid="29" grpId="0"/>
      <p:bldP spid="36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functions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using standard patterns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As a general rule:</a:t>
                </a:r>
              </a:p>
              <a:p>
                <a:pPr marL="0" indent="0" algn="ctr">
                  <a:buNone/>
                </a:pPr>
                <a:endParaRPr lang="en-US" sz="1600" i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9349"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4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5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6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7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 flipV="1">
            <a:off x="1210491" y="3831771"/>
            <a:ext cx="191589" cy="11321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355668" y="3853543"/>
            <a:ext cx="191589" cy="11321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066800" y="3479075"/>
            <a:ext cx="195943" cy="2046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2211977" y="3622766"/>
            <a:ext cx="191589" cy="1785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6170" y="5079212"/>
                <a:ext cx="357347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we integrate a function of this form, then we need to divide the standard integral by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70" y="5079212"/>
                <a:ext cx="3573473" cy="738664"/>
              </a:xfrm>
              <a:prstGeom prst="rect">
                <a:avLst/>
              </a:prstGeom>
              <a:blipFill>
                <a:blip r:embed="rId8"/>
                <a:stretch>
                  <a:fillRect t="-1653" r="-68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03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functions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using standard patterns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:endParaRPr lang="en-US" sz="1600" i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4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5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6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7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77715" y="1874341"/>
                <a:ext cx="1897892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715" y="1874341"/>
                <a:ext cx="1897892" cy="6574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779699" y="2621545"/>
                <a:ext cx="1580689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699" y="2621545"/>
                <a:ext cx="1580689" cy="6574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87835" y="2649530"/>
                <a:ext cx="1447769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835" y="2649530"/>
                <a:ext cx="1447769" cy="497059"/>
              </a:xfrm>
              <a:prstGeom prst="rect">
                <a:avLst/>
              </a:prstGeom>
              <a:blipFill>
                <a:blip r:embed="rId10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500980" y="2183907"/>
            <a:ext cx="221942" cy="20418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129597" y="2911876"/>
            <a:ext cx="593323" cy="2145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436095" y="2069977"/>
            <a:ext cx="227860" cy="2145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579618" y="2817181"/>
            <a:ext cx="634752" cy="2145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243745" y="2658862"/>
            <a:ext cx="207145" cy="457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 flipV="1">
            <a:off x="6543460" y="2254928"/>
            <a:ext cx="150304" cy="65449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54450" y="2366131"/>
                <a:ext cx="2027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+2</m:t>
                    </m:r>
                  </m:oMath>
                </a14:m>
                <a:endParaRPr lang="en-GB" sz="14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450" y="2366131"/>
                <a:ext cx="2027912" cy="307777"/>
              </a:xfrm>
              <a:prstGeom prst="rect">
                <a:avLst/>
              </a:prstGeom>
              <a:blipFill>
                <a:blip r:embed="rId11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5400710" y="3258740"/>
            <a:ext cx="334265" cy="6385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39382" y="4022769"/>
            <a:ext cx="3573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Don’t forget to include the division!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29496" y="1448244"/>
            <a:ext cx="3573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Use one of the standard patterns above!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32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3" grpId="0"/>
      <p:bldP spid="4" grpId="0" animBg="1"/>
      <p:bldP spid="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/>
      <p:bldP spid="26" grpId="0"/>
      <p:bldP spid="26" grpId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functions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using standard patterns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:endParaRPr lang="en-US" sz="1600" i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4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5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6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7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99537" y="4129301"/>
            <a:ext cx="3573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Be careful! Sometimes you should still consider what we would differentiate to get to this integral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Try starting with the same bracket, but with a power one higher…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1080" y="1593542"/>
                <a:ext cx="1286250" cy="24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080" y="1593542"/>
                <a:ext cx="1286250" cy="249043"/>
              </a:xfrm>
              <a:prstGeom prst="rect">
                <a:avLst/>
              </a:prstGeom>
              <a:blipFill>
                <a:blip r:embed="rId8"/>
                <a:stretch>
                  <a:fillRect l="-3318" r="-1422" b="-341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71640" y="2101049"/>
                <a:ext cx="1569982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5(2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640" y="2101049"/>
                <a:ext cx="1569982" cy="4675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63088" y="2234214"/>
                <a:ext cx="3302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088" y="2234214"/>
                <a:ext cx="330219" cy="246221"/>
              </a:xfrm>
              <a:prstGeom prst="rect">
                <a:avLst/>
              </a:prstGeom>
              <a:blipFill>
                <a:blip r:embed="rId10"/>
                <a:stretch>
                  <a:fillRect l="-20000" r="-200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98273" y="2722486"/>
                <a:ext cx="1632498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10(2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273" y="2722486"/>
                <a:ext cx="1632498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514085" y="3623273"/>
            <a:ext cx="3893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answer is actually 10 times larger than what we want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 divide the original ‘guess’ by 10!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Arc 32"/>
          <p:cNvSpPr/>
          <p:nvPr/>
        </p:nvSpPr>
        <p:spPr>
          <a:xfrm flipV="1">
            <a:off x="6081821" y="1815229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05492" y="1824594"/>
                <a:ext cx="2583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GB" sz="1200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using the chain rule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492" y="1824594"/>
                <a:ext cx="2583402" cy="461665"/>
              </a:xfrm>
              <a:prstGeom prst="rect">
                <a:avLst/>
              </a:prstGeom>
              <a:blipFill>
                <a:blip r:embed="rId1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 flipV="1">
            <a:off x="6030035" y="2402635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196614" y="2543684"/>
            <a:ext cx="843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14343" y="4903571"/>
            <a:ext cx="1116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Therefore:</a:t>
            </a:r>
            <a:endParaRPr lang="en-GB" sz="1400" i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050171" y="5386559"/>
                <a:ext cx="1686936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171" y="5386559"/>
                <a:ext cx="1686936" cy="497059"/>
              </a:xfrm>
              <a:prstGeom prst="rect">
                <a:avLst/>
              </a:prstGeom>
              <a:blipFill>
                <a:blip r:embed="rId1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221469" y="4746818"/>
                <a:ext cx="1404872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469" y="4746818"/>
                <a:ext cx="1404872" cy="6574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820575" y="2831977"/>
            <a:ext cx="1136342" cy="3373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1457418" y="3462290"/>
            <a:ext cx="895165" cy="2663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387048" y="1555072"/>
            <a:ext cx="1321293" cy="3373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6137429" y="5427215"/>
            <a:ext cx="1497367" cy="47643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1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  <p:bldP spid="33" grpId="0" animBg="1"/>
      <p:bldP spid="34" grpId="0"/>
      <p:bldP spid="35" grpId="0" animBg="1"/>
      <p:bldP spid="36" grpId="0"/>
      <p:bldP spid="37" grpId="0"/>
      <p:bldP spid="38" grpId="0"/>
      <p:bldP spid="39" grpId="0"/>
      <p:bldP spid="12" grpId="0" animBg="1"/>
      <p:bldP spid="12" grpId="1" animBg="1"/>
      <p:bldP spid="40" grpId="0" animBg="1"/>
      <p:bldP spid="40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−7)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	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2) Given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  <a:blipFill>
                <a:blip r:embed="rId2"/>
                <a:stretch>
                  <a:fillRect l="-1752" t="-2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14"/>
          <p:cNvSpPr txBox="1">
            <a:spLocks/>
          </p:cNvSpPr>
          <p:nvPr/>
        </p:nvSpPr>
        <p:spPr>
          <a:xfrm>
            <a:off x="4643452" y="1687745"/>
            <a:ext cx="4099332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4"/>
              <p:cNvSpPr txBox="1">
                <a:spLocks/>
              </p:cNvSpPr>
              <p:nvPr/>
            </p:nvSpPr>
            <p:spPr>
              <a:xfrm>
                <a:off x="4510336" y="1696454"/>
                <a:ext cx="4176464" cy="4752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3) 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+22</m:t>
                        </m:r>
                      </m:num>
                      <m:den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as partial fractions.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4) Find the area of the region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bounded by the curve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the x-axis, and the lines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and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Content Placeholde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336" y="1696454"/>
                <a:ext cx="4176464" cy="4752528"/>
              </a:xfrm>
              <a:prstGeom prst="rect">
                <a:avLst/>
              </a:prstGeom>
              <a:blipFill>
                <a:blip r:embed="rId3"/>
                <a:stretch>
                  <a:fillRect l="-1314" r="-13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23553" y="2407920"/>
                <a:ext cx="1271695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−7)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53" y="2407920"/>
                <a:ext cx="1271695" cy="280077"/>
              </a:xfrm>
              <a:prstGeom prst="rect">
                <a:avLst/>
              </a:prstGeom>
              <a:blipFill>
                <a:blip r:embed="rId4"/>
                <a:stretch>
                  <a:fillRect l="-4327" t="-4348" r="-1923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60913" y="2412274"/>
                <a:ext cx="7764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913" y="2412274"/>
                <a:ext cx="776431" cy="276999"/>
              </a:xfrm>
              <a:prstGeom prst="rect">
                <a:avLst/>
              </a:prstGeom>
              <a:blipFill>
                <a:blip r:embed="rId5"/>
                <a:stretch>
                  <a:fillRect l="-7087" r="-708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5541" y="2886891"/>
                <a:ext cx="459228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1" y="2886891"/>
                <a:ext cx="459228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47255" y="4123508"/>
                <a:ext cx="136684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55" y="4123508"/>
                <a:ext cx="1366849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25038" y="4924697"/>
                <a:ext cx="43762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268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38" y="4924697"/>
                <a:ext cx="437620" cy="5203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87141" y="2329543"/>
                <a:ext cx="1525610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41" y="2329543"/>
                <a:ext cx="1525610" cy="5250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12673" y="4158343"/>
                <a:ext cx="14557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units squared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673" y="4158343"/>
                <a:ext cx="1455720" cy="276999"/>
              </a:xfrm>
              <a:prstGeom prst="rect">
                <a:avLst/>
              </a:prstGeom>
              <a:blipFill>
                <a:blip r:embed="rId10"/>
                <a:stretch>
                  <a:fillRect l="-5858" t="-28261" r="-9205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8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11C</a:t>
            </a:r>
          </a:p>
        </p:txBody>
      </p:sp>
    </p:spTree>
    <p:extLst>
      <p:ext uri="{BB962C8B-B14F-4D97-AF65-F5344CB8AC3E}">
        <p14:creationId xmlns:p14="http://schemas.microsoft.com/office/powerpoint/2010/main" val="4248923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trigonometric identities to rewrite functions before integrating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Notice that this integral is not one of the standard patterns. Think about how it could be rewritten…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3657" y="5129348"/>
                <a:ext cx="18994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" y="5129348"/>
                <a:ext cx="1899494" cy="276999"/>
              </a:xfrm>
              <a:prstGeom prst="rect">
                <a:avLst/>
              </a:prstGeom>
              <a:blipFill>
                <a:blip r:embed="rId4"/>
                <a:stretch>
                  <a:fillRect l="-2572" t="-4348" r="-257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6023" y="5525588"/>
                <a:ext cx="19286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23" y="5525588"/>
                <a:ext cx="1928670" cy="276999"/>
              </a:xfrm>
              <a:prstGeom prst="rect">
                <a:avLst/>
              </a:prstGeom>
              <a:blipFill>
                <a:blip r:embed="rId5"/>
                <a:stretch>
                  <a:fillRect l="-1893" t="-4348" r="-94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32262" y="5930536"/>
                <a:ext cx="19286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62" y="5930536"/>
                <a:ext cx="1928670" cy="276999"/>
              </a:xfrm>
              <a:prstGeom prst="rect">
                <a:avLst/>
              </a:prstGeom>
              <a:blipFill>
                <a:blip r:embed="rId6"/>
                <a:stretch>
                  <a:fillRect l="-1893" t="-4444" r="-252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 flipV="1">
            <a:off x="2685944" y="5277394"/>
            <a:ext cx="240136" cy="42143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87358" y="5199799"/>
                <a:ext cx="12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Divide all terms by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𝑐𝑜𝑠𝑥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358" y="5199799"/>
                <a:ext cx="1214380" cy="461665"/>
              </a:xfrm>
              <a:prstGeom prst="rect">
                <a:avLst/>
              </a:prstGeom>
              <a:blipFill>
                <a:blip r:embed="rId7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 flipV="1">
            <a:off x="3021224" y="5664926"/>
            <a:ext cx="240136" cy="42143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157324" y="5748439"/>
            <a:ext cx="12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Subtract 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58331" y="1303973"/>
                <a:ext cx="1420710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331" y="1303973"/>
                <a:ext cx="1420710" cy="7382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28493" y="1944054"/>
                <a:ext cx="1976182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493" y="1944054"/>
                <a:ext cx="1976182" cy="738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330159" y="2706053"/>
                <a:ext cx="8842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𝑡𝑎𝑛𝑥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159" y="2706053"/>
                <a:ext cx="88428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15025" y="2706054"/>
                <a:ext cx="55957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025" y="2706054"/>
                <a:ext cx="559577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96547" y="2706054"/>
                <a:ext cx="5454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547" y="2706054"/>
                <a:ext cx="545470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 flipV="1">
            <a:off x="6160663" y="1714658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318534" y="1751204"/>
            <a:ext cx="1554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using the identity below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Arc 24"/>
          <p:cNvSpPr/>
          <p:nvPr/>
        </p:nvSpPr>
        <p:spPr>
          <a:xfrm flipV="1">
            <a:off x="6121474" y="2293778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48865" y="2343386"/>
                <a:ext cx="27906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Integrate each term separately –remember to include the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865" y="2343386"/>
                <a:ext cx="2790632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4843700" y="1501088"/>
            <a:ext cx="625283" cy="2667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804511" y="2132460"/>
            <a:ext cx="995398" cy="2667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229641" y="5898916"/>
            <a:ext cx="1896735" cy="3190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5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 animBg="1"/>
      <p:bldP spid="14" grpId="0"/>
      <p:bldP spid="15" grpId="0" animBg="1"/>
      <p:bldP spid="16" grpId="0"/>
      <p:bldP spid="3" grpId="0"/>
      <p:bldP spid="18" grpId="0"/>
      <p:bldP spid="19" grpId="0"/>
      <p:bldP spid="20" grpId="0"/>
      <p:bldP spid="21" grpId="0"/>
      <p:bldP spid="23" grpId="0" animBg="1"/>
      <p:bldP spid="24" grpId="0"/>
      <p:bldP spid="25" grpId="0" animBg="1"/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trigonometric identities to rewrite functions before integrating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𝑥𝑐𝑜𝑠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Think about how this could be rewritten…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2593" y="4650377"/>
                <a:ext cx="17342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𝑠𝑖𝑛𝑥𝑐𝑜𝑠𝑥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593" y="4650377"/>
                <a:ext cx="1734257" cy="246221"/>
              </a:xfrm>
              <a:prstGeom prst="rect">
                <a:avLst/>
              </a:prstGeom>
              <a:blipFill>
                <a:blip r:embed="rId4"/>
                <a:stretch>
                  <a:fillRect l="-2465" r="-176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66946" y="5159828"/>
                <a:ext cx="19618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46" y="5159828"/>
                <a:ext cx="1961884" cy="246221"/>
              </a:xfrm>
              <a:prstGeom prst="rect">
                <a:avLst/>
              </a:prstGeom>
              <a:blipFill>
                <a:blip r:embed="rId5"/>
                <a:stretch>
                  <a:fillRect l="-1863" r="-155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88420" y="5582194"/>
                <a:ext cx="207140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420" y="5582194"/>
                <a:ext cx="2071401" cy="461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 flipV="1">
            <a:off x="3073474" y="4749595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00865" y="4886289"/>
                <a:ext cx="996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=3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865" y="4886289"/>
                <a:ext cx="996666" cy="276999"/>
              </a:xfrm>
              <a:prstGeom prst="rect">
                <a:avLst/>
              </a:prstGeom>
              <a:blipFill>
                <a:blip r:embed="rId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 flipV="1">
            <a:off x="3069120" y="5293881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3231345" y="5456701"/>
            <a:ext cx="996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31998" y="1399766"/>
                <a:ext cx="1708801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998" y="1399766"/>
                <a:ext cx="1708801" cy="6574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464908" y="2048554"/>
                <a:ext cx="1651093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908" y="2048554"/>
                <a:ext cx="1651093" cy="6574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467530" y="2758302"/>
                <a:ext cx="1515223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530" y="2758302"/>
                <a:ext cx="1515223" cy="5763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53880" y="2901994"/>
                <a:ext cx="50135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880" y="2901994"/>
                <a:ext cx="50135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 flipV="1">
            <a:off x="6204205" y="1749492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6366430" y="1825227"/>
            <a:ext cx="253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using the expression we calculated below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 flipV="1">
            <a:off x="6095348" y="2424406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222738" y="2474014"/>
                <a:ext cx="2529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Integrate – remember to be careful since this is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6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738" y="2474014"/>
                <a:ext cx="2529375" cy="461665"/>
              </a:xfrm>
              <a:prstGeom prst="rect">
                <a:avLst/>
              </a:prstGeom>
              <a:blipFill>
                <a:blip r:embed="rId12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5370568" y="2245671"/>
            <a:ext cx="255169" cy="2014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4695654" y="2816081"/>
            <a:ext cx="198563" cy="4583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472928" y="3433216"/>
                <a:ext cx="158280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928" y="3433216"/>
                <a:ext cx="1582806" cy="495649"/>
              </a:xfrm>
              <a:prstGeom prst="rect">
                <a:avLst/>
              </a:prstGeom>
              <a:blipFill>
                <a:blip r:embed="rId13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 flipV="1">
            <a:off x="6082285" y="3081903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270635" y="3192471"/>
            <a:ext cx="826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</a:t>
            </a:r>
            <a:endParaRPr lang="en-GB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895951" y="1570756"/>
            <a:ext cx="999752" cy="23191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4926431" y="2115042"/>
            <a:ext cx="725432" cy="46269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1020636" y="5559282"/>
            <a:ext cx="2001237" cy="5193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15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31" grpId="0"/>
      <p:bldP spid="32" grpId="0" animBg="1"/>
      <p:bldP spid="33" grpId="0"/>
      <p:bldP spid="34" grpId="0" animBg="1"/>
      <p:bldP spid="35" grpId="0"/>
      <p:bldP spid="6" grpId="0"/>
      <p:bldP spid="36" grpId="0"/>
      <p:bldP spid="37" grpId="0"/>
      <p:bldP spid="38" grpId="0"/>
      <p:bldP spid="39" grpId="0" animBg="1"/>
      <p:bldP spid="40" grpId="0"/>
      <p:bldP spid="43" grpId="0" animBg="1"/>
      <p:bldP spid="44" grpId="0"/>
      <p:bldP spid="45" grpId="0" animBg="1"/>
      <p:bldP spid="45" grpId="1" animBg="1"/>
      <p:bldP spid="46" grpId="0" animBg="1"/>
      <p:bldP spid="46" grpId="1" animBg="1"/>
      <p:bldP spid="47" grpId="0"/>
      <p:bldP spid="48" grpId="0" animBg="1"/>
      <p:bldP spid="49" grpId="0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trigonometric identities to rewrite functions before integrating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𝑠𝑒𝑐𝑥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𝑡𝑎𝑛𝑥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will need to expand the brackets first…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The only part we cannot integrate currently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𝑡𝑎𝑛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term…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766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89067" y="1425893"/>
                <a:ext cx="1836721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𝑠𝑒𝑐𝑥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𝑡𝑎𝑛𝑥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067" y="1425893"/>
                <a:ext cx="1836721" cy="657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912503" y="2031138"/>
                <a:ext cx="3156505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𝑠𝑒𝑐𝑥𝑡𝑎𝑛𝑥</m:t>
                              </m:r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503" y="2031138"/>
                <a:ext cx="3156505" cy="657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921873" y="2636384"/>
                <a:ext cx="3459985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−1+2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𝑠𝑒𝑐𝑥𝑡𝑎𝑛𝑥</m:t>
                              </m:r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873" y="2636384"/>
                <a:ext cx="3459985" cy="6574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39485" y="5294810"/>
                <a:ext cx="16826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5" y="5294810"/>
                <a:ext cx="1682640" cy="246221"/>
              </a:xfrm>
              <a:prstGeom prst="rect">
                <a:avLst/>
              </a:prstGeom>
              <a:blipFill>
                <a:blip r:embed="rId7"/>
                <a:stretch>
                  <a:fillRect l="-2174" t="-2500" r="-2174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09600" y="5664924"/>
                <a:ext cx="17118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+1≡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664924"/>
                <a:ext cx="1711814" cy="246221"/>
              </a:xfrm>
              <a:prstGeom prst="rect">
                <a:avLst/>
              </a:prstGeom>
              <a:blipFill>
                <a:blip r:embed="rId8"/>
                <a:stretch>
                  <a:fillRect l="-1779" r="-71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71004" y="6035038"/>
                <a:ext cx="17118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004" y="6035038"/>
                <a:ext cx="1711814" cy="246221"/>
              </a:xfrm>
              <a:prstGeom prst="rect">
                <a:avLst/>
              </a:prstGeom>
              <a:blipFill>
                <a:blip r:embed="rId9"/>
                <a:stretch>
                  <a:fillRect l="-1779" r="-213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>
          <a:xfrm flipV="1">
            <a:off x="2241806" y="5381896"/>
            <a:ext cx="240136" cy="42143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451928" y="5313010"/>
                <a:ext cx="12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Divide all terms by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𝑐𝑜𝑠𝑥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928" y="5313010"/>
                <a:ext cx="1214380" cy="461665"/>
              </a:xfrm>
              <a:prstGeom prst="rect">
                <a:avLst/>
              </a:prstGeom>
              <a:blipFill>
                <a:blip r:embed="rId10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/>
          <p:cNvSpPr/>
          <p:nvPr/>
        </p:nvSpPr>
        <p:spPr>
          <a:xfrm flipV="1">
            <a:off x="2611921" y="5782491"/>
            <a:ext cx="218365" cy="39095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2704477" y="5852941"/>
            <a:ext cx="12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Subtract 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59675" y="6020836"/>
            <a:ext cx="1757399" cy="2667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921196" y="3293881"/>
                <a:ext cx="2895280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−1+2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𝑠𝑒𝑐𝑥𝑡𝑎𝑛𝑥</m:t>
                              </m:r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196" y="3293881"/>
                <a:ext cx="2895280" cy="6574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932600" y="4021046"/>
                <a:ext cx="89563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600" y="4021046"/>
                <a:ext cx="895630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4619844" y="4021046"/>
                <a:ext cx="51392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844" y="4021046"/>
                <a:ext cx="513923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4955716" y="4021046"/>
                <a:ext cx="8697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𝑠𝑒𝑐𝑥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716" y="4021046"/>
                <a:ext cx="869789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5618903" y="4021047"/>
                <a:ext cx="5013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903" y="4021047"/>
                <a:ext cx="501356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>
          <a:xfrm flipV="1">
            <a:off x="6987977" y="1784326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7010864" y="1833934"/>
            <a:ext cx="135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Expand the brackets</a:t>
            </a:r>
            <a:endParaRPr lang="en-GB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Arc 69"/>
          <p:cNvSpPr/>
          <p:nvPr/>
        </p:nvSpPr>
        <p:spPr>
          <a:xfrm flipV="1">
            <a:off x="7218754" y="2372155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Arc 70"/>
          <p:cNvSpPr/>
          <p:nvPr/>
        </p:nvSpPr>
        <p:spPr>
          <a:xfrm flipV="1">
            <a:off x="7196983" y="2968692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Arc 71"/>
          <p:cNvSpPr/>
          <p:nvPr/>
        </p:nvSpPr>
        <p:spPr>
          <a:xfrm flipV="1">
            <a:off x="6617863" y="3617481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7323909" y="2312905"/>
                <a:ext cx="18810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Replace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𝑡𝑎𝑛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GB" sz="1200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term using the expression below</a:t>
                </a: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909" y="2312905"/>
                <a:ext cx="1881051" cy="646331"/>
              </a:xfrm>
              <a:prstGeom prst="rect">
                <a:avLst/>
              </a:prstGeom>
              <a:blipFill>
                <a:blip r:embed="rId16"/>
                <a:stretch>
                  <a:fillRect r="-1618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7114904" y="3114095"/>
            <a:ext cx="1881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Group like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88184" y="3575649"/>
            <a:ext cx="188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Integrate each term separately using standard patterns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030932" y="2210836"/>
            <a:ext cx="525137" cy="2536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5052703" y="2816082"/>
            <a:ext cx="816874" cy="2536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4356018" y="2189065"/>
            <a:ext cx="525137" cy="2536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5718910" y="2193419"/>
            <a:ext cx="882187" cy="2536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750670" y="499601"/>
            <a:ext cx="882187" cy="2536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746316" y="233989"/>
            <a:ext cx="612221" cy="2536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66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6" grpId="0"/>
      <p:bldP spid="57" grpId="0"/>
      <p:bldP spid="58" grpId="0" animBg="1"/>
      <p:bldP spid="59" grpId="0"/>
      <p:bldP spid="60" grpId="0" animBg="1"/>
      <p:bldP spid="61" grpId="0"/>
      <p:bldP spid="62" grpId="0" animBg="1"/>
      <p:bldP spid="62" grpId="1" animBg="1"/>
      <p:bldP spid="63" grpId="0"/>
      <p:bldP spid="64" grpId="0"/>
      <p:bldP spid="65" grpId="0"/>
      <p:bldP spid="66" grpId="0"/>
      <p:bldP spid="67" grpId="0"/>
      <p:bldP spid="68" grpId="0" animBg="1"/>
      <p:bldP spid="69" grpId="0"/>
      <p:bldP spid="70" grpId="0" animBg="1"/>
      <p:bldP spid="71" grpId="0" animBg="1"/>
      <p:bldP spid="72" grpId="0" animBg="1"/>
      <p:bldP spid="73" grpId="0"/>
      <p:bldP spid="74" grpId="0"/>
      <p:bldP spid="75" grpId="0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trigonometric identities to rewrite functions before integrating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Show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As before, think about a relationship you already know…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8640" y="5059680"/>
                <a:ext cx="18054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5059680"/>
                <a:ext cx="1805431" cy="246221"/>
              </a:xfrm>
              <a:prstGeom prst="rect">
                <a:avLst/>
              </a:prstGeom>
              <a:blipFill>
                <a:blip r:embed="rId4"/>
                <a:stretch>
                  <a:fillRect l="-2027" r="-67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4948" y="5569132"/>
                <a:ext cx="192894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8" y="5569132"/>
                <a:ext cx="1928948" cy="246221"/>
              </a:xfrm>
              <a:prstGeom prst="rect">
                <a:avLst/>
              </a:prstGeom>
              <a:blipFill>
                <a:blip r:embed="rId5"/>
                <a:stretch>
                  <a:fillRect t="-250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1222" y="5956663"/>
                <a:ext cx="1928948" cy="461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2" y="5956663"/>
                <a:ext cx="1928948" cy="461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 flipV="1">
            <a:off x="2267932" y="5259976"/>
            <a:ext cx="240136" cy="42143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17093" y="5234633"/>
                <a:ext cx="15017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093" y="5234633"/>
                <a:ext cx="1501763" cy="461665"/>
              </a:xfrm>
              <a:prstGeom prst="rect">
                <a:avLst/>
              </a:prstGeom>
              <a:blipFill>
                <a:blip r:embed="rId7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 flipV="1">
            <a:off x="2359372" y="5769427"/>
            <a:ext cx="240136" cy="42143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517242" y="5761501"/>
            <a:ext cx="103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all terms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68894" y="1390606"/>
                <a:ext cx="1283428" cy="698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894" y="1390606"/>
                <a:ext cx="1283428" cy="6989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116494" y="2161314"/>
                <a:ext cx="2096921" cy="698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GB" sz="1400" dirty="0"/>
                                <m:t> 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494" y="2161314"/>
                <a:ext cx="2096921" cy="6989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103431" y="2871063"/>
                <a:ext cx="1980094" cy="698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GB" sz="1400" dirty="0"/>
                                <m:t> 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431" y="2871063"/>
                <a:ext cx="1980094" cy="6989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07785" y="3572103"/>
                <a:ext cx="1721240" cy="696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785" y="3572103"/>
                <a:ext cx="1721240" cy="6969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086014" y="4299269"/>
                <a:ext cx="3149067" cy="649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014" y="4299269"/>
                <a:ext cx="3149067" cy="6491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055533" y="4948058"/>
                <a:ext cx="3270254" cy="897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533" y="4948058"/>
                <a:ext cx="3270254" cy="8971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094720" y="5797144"/>
                <a:ext cx="2463687" cy="785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720" y="5797144"/>
                <a:ext cx="2463687" cy="7859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 flipV="1">
            <a:off x="6012617" y="1785257"/>
            <a:ext cx="196594" cy="726232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096001" y="1873124"/>
            <a:ext cx="182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using the identity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Arc 21"/>
          <p:cNvSpPr/>
          <p:nvPr/>
        </p:nvSpPr>
        <p:spPr>
          <a:xfrm flipV="1">
            <a:off x="6034388" y="2512422"/>
            <a:ext cx="196594" cy="726232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 flipV="1">
            <a:off x="5969073" y="3239587"/>
            <a:ext cx="196594" cy="726232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 flipV="1">
            <a:off x="7088124" y="3923209"/>
            <a:ext cx="196594" cy="726232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 flipV="1">
            <a:off x="7153438" y="4763586"/>
            <a:ext cx="196594" cy="726232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 flipV="1">
            <a:off x="7131666" y="5525586"/>
            <a:ext cx="196594" cy="726232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213566" y="2504495"/>
                <a:ext cx="1820091" cy="611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You can </a:t>
                </a:r>
                <a:r>
                  <a:rPr lang="en-US" sz="1400" dirty="0" err="1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factorise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from the equation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566" y="2504495"/>
                <a:ext cx="1820091" cy="611962"/>
              </a:xfrm>
              <a:prstGeom prst="rect">
                <a:avLst/>
              </a:prstGeom>
              <a:blipFill>
                <a:blip r:embed="rId15"/>
                <a:stretch>
                  <a:fillRect b="-9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174377" y="3292620"/>
            <a:ext cx="182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Integrate and use a square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19257" y="3984952"/>
            <a:ext cx="182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 in limits and subtract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19407" y="4799203"/>
            <a:ext cx="182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can calculate the sin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23909" y="5622163"/>
            <a:ext cx="182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 the innermost brackets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34691" y="1623008"/>
            <a:ext cx="529492" cy="22320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708713" y="2254380"/>
            <a:ext cx="1091195" cy="4714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50370" y="5959877"/>
            <a:ext cx="1888030" cy="4714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172891" y="4380411"/>
            <a:ext cx="452846" cy="49638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6514010" y="4376056"/>
            <a:ext cx="461555" cy="49638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213810" y="5146765"/>
            <a:ext cx="394510" cy="49638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611536" y="5151120"/>
            <a:ext cx="311778" cy="49638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84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 animBg="1"/>
      <p:bldP spid="10" grpId="0"/>
      <p:bldP spid="11" grpId="0" animBg="1"/>
      <p:bldP spid="12" grpId="0"/>
      <p:bldP spid="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trigonometric identities to rewrite functions before integrating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Show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As before, think about a relationship you already know…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8640" y="5059680"/>
                <a:ext cx="18054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5059680"/>
                <a:ext cx="1805431" cy="246221"/>
              </a:xfrm>
              <a:prstGeom prst="rect">
                <a:avLst/>
              </a:prstGeom>
              <a:blipFill>
                <a:blip r:embed="rId4"/>
                <a:stretch>
                  <a:fillRect l="-2027" r="-67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4948" y="5569132"/>
                <a:ext cx="192894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8" y="5569132"/>
                <a:ext cx="1928948" cy="246221"/>
              </a:xfrm>
              <a:prstGeom prst="rect">
                <a:avLst/>
              </a:prstGeom>
              <a:blipFill>
                <a:blip r:embed="rId5"/>
                <a:stretch>
                  <a:fillRect t="-250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1222" y="5956663"/>
                <a:ext cx="1928948" cy="461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2" y="5956663"/>
                <a:ext cx="1928948" cy="461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 flipV="1">
            <a:off x="2267932" y="5259976"/>
            <a:ext cx="240136" cy="42143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17093" y="5234633"/>
                <a:ext cx="15017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093" y="5234633"/>
                <a:ext cx="1501763" cy="461665"/>
              </a:xfrm>
              <a:prstGeom prst="rect">
                <a:avLst/>
              </a:prstGeom>
              <a:blipFill>
                <a:blip r:embed="rId7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 flipV="1">
            <a:off x="2359372" y="5769427"/>
            <a:ext cx="240136" cy="42143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517242" y="5761501"/>
            <a:ext cx="103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all terms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155680" y="1225144"/>
                <a:ext cx="2463687" cy="785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80" y="1225144"/>
                <a:ext cx="2463687" cy="7859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151326" y="1995852"/>
                <a:ext cx="2012923" cy="602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326" y="1995852"/>
                <a:ext cx="2012923" cy="6023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138263" y="2653350"/>
                <a:ext cx="2068387" cy="602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263" y="2653350"/>
                <a:ext cx="2068387" cy="6023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168743" y="3258596"/>
                <a:ext cx="2112310" cy="602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743" y="3258596"/>
                <a:ext cx="2112310" cy="6023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173098" y="3916093"/>
                <a:ext cx="1688860" cy="602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098" y="3916093"/>
                <a:ext cx="1688860" cy="6023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168745" y="4591008"/>
                <a:ext cx="1353576" cy="546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745" y="4591008"/>
                <a:ext cx="1353576" cy="54624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 flipV="1">
            <a:off x="6461106" y="1580603"/>
            <a:ext cx="196594" cy="726232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496595" y="1616220"/>
            <a:ext cx="182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‘Multiply out’ the brackets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Arc 47"/>
          <p:cNvSpPr/>
          <p:nvPr/>
        </p:nvSpPr>
        <p:spPr>
          <a:xfrm flipV="1">
            <a:off x="6073574" y="2316477"/>
            <a:ext cx="205306" cy="635729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 flipV="1">
            <a:off x="6217265" y="3004456"/>
            <a:ext cx="200952" cy="573829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 flipV="1">
            <a:off x="6112762" y="3618408"/>
            <a:ext cx="205306" cy="635729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 flipV="1">
            <a:off x="5716522" y="4241071"/>
            <a:ext cx="205306" cy="635729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183086" y="2304198"/>
            <a:ext cx="245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Change the order (to make the next step clearer)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00652" y="3013946"/>
            <a:ext cx="245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Make the relevant denominators equivalent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44047" y="3549524"/>
            <a:ext cx="28999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Group terms (think about how best to group the term with the root)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39099" y="4363775"/>
            <a:ext cx="1341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Multiply out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329645" y="3300550"/>
            <a:ext cx="783771" cy="53122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5072742" y="3966755"/>
            <a:ext cx="613955" cy="53122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4807133" y="5334782"/>
            <a:ext cx="3605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Remember that on ‘show that’ questions, you need to be meticulous with your workings!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3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3" grpId="0"/>
      <p:bldP spid="44" grpId="0"/>
      <p:bldP spid="45" grpId="0"/>
      <p:bldP spid="46" grpId="0" animBg="1"/>
      <p:bldP spid="47" grpId="0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  <p:bldP spid="56" grpId="0" animBg="1"/>
      <p:bldP spid="56" grpId="1" animBg="1"/>
      <p:bldP spid="57" grpId="0" animBg="1"/>
      <p:bldP spid="57" grpId="1" animBg="1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11D</a:t>
            </a:r>
          </a:p>
        </p:txBody>
      </p:sp>
    </p:spTree>
    <p:extLst>
      <p:ext uri="{BB962C8B-B14F-4D97-AF65-F5344CB8AC3E}">
        <p14:creationId xmlns:p14="http://schemas.microsoft.com/office/powerpoint/2010/main" val="2544912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In the differentiation chapter, you learnt how to differentiate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92337" y="1613856"/>
                <a:ext cx="14881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𝑦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𝑙𝑛𝑥</m:t>
                      </m:r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337" y="1613856"/>
                <a:ext cx="14881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92338" y="2427316"/>
                <a:ext cx="1346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338" y="2427316"/>
                <a:ext cx="134620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61758" y="3091345"/>
                <a:ext cx="1559466" cy="983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𝑑𝑦</m:t>
                          </m:r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758" y="3091345"/>
                <a:ext cx="1559466" cy="9839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61758" y="4178926"/>
                <a:ext cx="1559466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758" y="4178926"/>
                <a:ext cx="1559466" cy="9103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73634" y="5261559"/>
                <a:ext cx="1375889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634" y="5261559"/>
                <a:ext cx="1375889" cy="9103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233356" y="1637607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Let:</a:t>
            </a:r>
          </a:p>
        </p:txBody>
      </p:sp>
      <p:sp>
        <p:nvSpPr>
          <p:cNvPr id="12" name="Arc 11"/>
          <p:cNvSpPr/>
          <p:nvPr/>
        </p:nvSpPr>
        <p:spPr>
          <a:xfrm>
            <a:off x="6293725" y="1920634"/>
            <a:ext cx="432459" cy="79564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6234348" y="2793471"/>
            <a:ext cx="533400" cy="7620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/>
          <p:cNvSpPr/>
          <p:nvPr/>
        </p:nvSpPr>
        <p:spPr>
          <a:xfrm>
            <a:off x="6246223" y="3697975"/>
            <a:ext cx="563088" cy="9777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/>
          <p:cNvSpPr/>
          <p:nvPr/>
        </p:nvSpPr>
        <p:spPr>
          <a:xfrm>
            <a:off x="6246223" y="4816234"/>
            <a:ext cx="503711" cy="95200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591598" y="2093817"/>
            <a:ext cx="24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Inverse Logarithm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7173" y="3010195"/>
            <a:ext cx="173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15298" y="3750424"/>
                <a:ext cx="1524000" cy="896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= 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𝑑𝑦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298" y="3750424"/>
                <a:ext cx="1524000" cy="8962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32170" y="4933008"/>
                <a:ext cx="20415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omic Sans MS" pitchFamily="66" charset="0"/>
                  </a:rPr>
                  <a:t>Earlier we said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sup>
                    </m:sSup>
                  </m:oMath>
                </a14:m>
                <a:endParaRPr lang="en-GB" baseline="30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170" y="4933008"/>
                <a:ext cx="2041565" cy="646331"/>
              </a:xfrm>
              <a:prstGeom prst="rect">
                <a:avLst/>
              </a:prstGeom>
              <a:blipFill>
                <a:blip r:embed="rId10"/>
                <a:stretch>
                  <a:fillRect t="-3774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5860868" y="4711337"/>
            <a:ext cx="452846" cy="3918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852160" y="5843451"/>
            <a:ext cx="296091" cy="3483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199017" y="2481942"/>
            <a:ext cx="1132114" cy="3831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blipFill>
                <a:blip r:embed="rId11"/>
                <a:stretch>
                  <a:fillRect l="-526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blipFill>
                <a:blip r:embed="rId12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36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blipFill>
                <a:blip r:embed="rId3"/>
                <a:stretch>
                  <a:fillRect l="-526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blipFill>
                <a:blip r:embed="rId4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33800" y="1450769"/>
                <a:ext cx="19939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𝑦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𝑙𝑛𝑓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450769"/>
                <a:ext cx="199394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874819" y="1474520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Let: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6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02333" y="2802576"/>
                <a:ext cx="11020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𝑙𝑛𝑢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333" y="2802576"/>
                <a:ext cx="1102033" cy="400110"/>
              </a:xfrm>
              <a:prstGeom prst="rect">
                <a:avLst/>
              </a:prstGeom>
              <a:blipFill>
                <a:blip r:embed="rId10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145975" y="3299361"/>
                <a:ext cx="103432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975" y="3299361"/>
                <a:ext cx="1034322" cy="6767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6"/>
          <p:cNvSpPr/>
          <p:nvPr/>
        </p:nvSpPr>
        <p:spPr>
          <a:xfrm>
            <a:off x="6301932" y="3000335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554305" y="3092299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126675" y="5023263"/>
                <a:ext cx="396391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675" y="5023263"/>
                <a:ext cx="396391" cy="6705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97828" y="5163788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828" y="5163788"/>
                <a:ext cx="804772" cy="400110"/>
              </a:xfrm>
              <a:prstGeom prst="rect">
                <a:avLst/>
              </a:prstGeom>
              <a:blipFill>
                <a:blip r:embed="rId14"/>
                <a:stretch>
                  <a:fillRect l="-758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124695" y="5828806"/>
                <a:ext cx="746551" cy="725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828806"/>
                <a:ext cx="746551" cy="72513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657105" y="5981206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105" y="5981206"/>
                <a:ext cx="804772" cy="400110"/>
              </a:xfrm>
              <a:prstGeom prst="rect">
                <a:avLst/>
              </a:prstGeom>
              <a:blipFill>
                <a:blip r:embed="rId17"/>
                <a:stretch>
                  <a:fillRect l="-758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5053043" y="458964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/>
          <p:cNvSpPr/>
          <p:nvPr/>
        </p:nvSpPr>
        <p:spPr>
          <a:xfrm>
            <a:off x="5253736" y="5432401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5257915" y="4764741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94235" y="5571866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235" y="5571866"/>
                <a:ext cx="1364558" cy="400110"/>
              </a:xfrm>
              <a:prstGeom prst="rect">
                <a:avLst/>
              </a:prstGeom>
              <a:blipFill>
                <a:blip r:embed="rId1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2315688" y="3313216"/>
            <a:ext cx="1294411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163788" y="3334988"/>
            <a:ext cx="1047008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4199907" y="4223658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4779818" y="4221679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4180114" y="5050973"/>
            <a:ext cx="320636" cy="63730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4512623" y="5191497"/>
            <a:ext cx="593767" cy="3542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106877" y="1436915"/>
            <a:ext cx="233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But what about if the logarithm was a function of x?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184468" y="5421087"/>
            <a:ext cx="291738" cy="27431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4206239" y="6183087"/>
            <a:ext cx="557350" cy="36575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4123507" y="2164081"/>
            <a:ext cx="1049383" cy="36575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501636" y="5805847"/>
                <a:ext cx="1437317" cy="747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636" y="5805847"/>
                <a:ext cx="1437317" cy="74796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blipFill>
                <a:blip r:embed="rId20"/>
                <a:stretch>
                  <a:fillRect l="-448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blipFill>
                <a:blip r:embed="rId21"/>
                <a:stretch>
                  <a:fillRect l="-417" b="-25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1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/>
      <p:bldP spid="39" grpId="0"/>
      <p:bldP spid="40" grpId="0"/>
      <p:bldP spid="43" grpId="0"/>
      <p:bldP spid="44" grpId="0"/>
      <p:bldP spid="44" grpId="1"/>
      <p:bldP spid="45" grpId="0"/>
      <p:bldP spid="45" grpId="1"/>
      <p:bldP spid="46" grpId="0"/>
      <p:bldP spid="46" grpId="1"/>
      <p:bldP spid="47" grpId="0" animBg="1"/>
      <p:bldP spid="48" grpId="0" animBg="1"/>
      <p:bldP spid="49" grpId="0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/>
      <p:bldP spid="62" grpId="0" animBg="1"/>
      <p:bldP spid="6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blipFill>
                <a:blip r:embed="rId3"/>
                <a:stretch>
                  <a:fillRect l="-526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blipFill>
                <a:blip r:embed="rId4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blipFill>
                <a:blip r:embed="rId5"/>
                <a:stretch>
                  <a:fillRect l="-448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blipFill>
                <a:blip r:embed="rId6"/>
                <a:stretch>
                  <a:fillRect l="-417" b="-25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You can use this pattern to help integrate functions of the form: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You should be checking if the denominator would differentiate to give the numerator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It will still work if the differential would then have to be multiplied by the constant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7"/>
                <a:stretch>
                  <a:fillRect t="-766" r="-2003" b="-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37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11A</a:t>
            </a:r>
          </a:p>
        </p:txBody>
      </p:sp>
    </p:spTree>
    <p:extLst>
      <p:ext uri="{BB962C8B-B14F-4D97-AF65-F5344CB8AC3E}">
        <p14:creationId xmlns:p14="http://schemas.microsoft.com/office/powerpoint/2010/main" val="2528371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blipFill>
                <a:blip r:embed="rId3"/>
                <a:stretch>
                  <a:fillRect l="-526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blipFill>
                <a:blip r:embed="rId4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blipFill>
                <a:blip r:embed="rId5"/>
                <a:stretch>
                  <a:fillRect l="-448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blipFill>
                <a:blip r:embed="rId6"/>
                <a:stretch>
                  <a:fillRect l="-417" b="-25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Notice that the denominator will differentiate to give the numerator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So start by checking if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⁡(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𝑑𝑒𝑛𝑜𝑚𝑖𝑛𝑎𝑡𝑜𝑟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will work… 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7"/>
                <a:stretch>
                  <a:fillRect t="-766" r="-68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49931" y="1889759"/>
                <a:ext cx="13624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31" y="1889759"/>
                <a:ext cx="1362488" cy="246221"/>
              </a:xfrm>
              <a:prstGeom prst="rect">
                <a:avLst/>
              </a:prstGeom>
              <a:blipFill>
                <a:blip r:embed="rId8"/>
                <a:stretch>
                  <a:fillRect l="-313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49784" y="2320834"/>
                <a:ext cx="1126142" cy="471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784" y="2320834"/>
                <a:ext cx="1126142" cy="471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>
            <a:off x="5579120" y="2002970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761826" y="2038562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using the relationship above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069875" y="1341121"/>
            <a:ext cx="1497874" cy="252548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19748" y="3153258"/>
            <a:ext cx="3650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Since this gives us exactly what we are trying to integrate, it must follow that: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82939" y="3968795"/>
                <a:ext cx="1396728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939" y="3968795"/>
                <a:ext cx="1396728" cy="6574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085837" y="4713379"/>
                <a:ext cx="15035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+1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837" y="4713379"/>
                <a:ext cx="150355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426720" y="4280261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5513632" y="4289727"/>
            <a:ext cx="3412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 (remember you should include the modulus sign!)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3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 animBg="1"/>
      <p:bldP spid="13" grpId="0"/>
      <p:bldP spid="17" grpId="0"/>
      <p:bldP spid="7" grpId="0"/>
      <p:bldP spid="19" grpId="0"/>
      <p:bldP spid="20" grpId="0" animBg="1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blipFill>
                <a:blip r:embed="rId3"/>
                <a:stretch>
                  <a:fillRect l="-526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blipFill>
                <a:blip r:embed="rId4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blipFill>
                <a:blip r:embed="rId5"/>
                <a:stretch>
                  <a:fillRect l="-448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blipFill>
                <a:blip r:embed="rId6"/>
                <a:stretch>
                  <a:fillRect l="-417" b="-25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𝑐𝑜𝑠𝑥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3+2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𝑠𝑖𝑛𝑥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Notice that the denominator will differentiate to give the numerator (albeit also being multiplied by 2…)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So start by checking if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⁡(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𝑑𝑒𝑛𝑜𝑚𝑖𝑛𝑎𝑡𝑜𝑟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will work… 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7"/>
                <a:stretch>
                  <a:fillRect t="-766" r="-68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49931" y="1889759"/>
                <a:ext cx="16535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3+2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31" y="1889759"/>
                <a:ext cx="1653530" cy="246221"/>
              </a:xfrm>
              <a:prstGeom prst="rect">
                <a:avLst/>
              </a:prstGeom>
              <a:blipFill>
                <a:blip r:embed="rId8"/>
                <a:stretch>
                  <a:fillRect l="-2583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49784" y="2320834"/>
                <a:ext cx="1417183" cy="471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3+2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784" y="2320834"/>
                <a:ext cx="1417183" cy="471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5875212" y="2011679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057918" y="2047271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using the relationship above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069875" y="1341121"/>
            <a:ext cx="1497874" cy="252548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80410" y="3083592"/>
            <a:ext cx="4362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Since this gives us </a:t>
            </a:r>
            <a:r>
              <a:rPr lang="en-US" sz="1400" u="sng" dirty="0">
                <a:solidFill>
                  <a:srgbClr val="FF0000"/>
                </a:solidFill>
                <a:latin typeface="Comic Sans MS" pitchFamily="66" charset="0"/>
              </a:rPr>
              <a:t>double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what we are looking for, we need to </a:t>
            </a:r>
            <a:r>
              <a:rPr lang="en-US" sz="1400" u="sng" dirty="0">
                <a:solidFill>
                  <a:srgbClr val="FF0000"/>
                </a:solidFill>
                <a:latin typeface="Comic Sans MS" pitchFamily="66" charset="0"/>
              </a:rPr>
              <a:t>halve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the original ‘guess’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Therefore…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81442" y="4221344"/>
                <a:ext cx="1826141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𝑐𝑜𝑠𝑥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3+2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𝑠𝑖𝑛𝑥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442" y="4221344"/>
                <a:ext cx="1826141" cy="7382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120726" y="5000761"/>
                <a:ext cx="2130455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3+2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726" y="5000761"/>
                <a:ext cx="2130455" cy="5533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685211" y="1854926"/>
            <a:ext cx="1323703" cy="32221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384766" y="5020491"/>
            <a:ext cx="1380308" cy="5268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6010194" y="4663439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192900" y="4699031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Integrate, including the modulus sign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33109" y="2312126"/>
            <a:ext cx="962298" cy="5268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428206" y="3309257"/>
            <a:ext cx="962298" cy="5268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31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7" grpId="0"/>
      <p:bldP spid="3" grpId="0"/>
      <p:bldP spid="30" grpId="0"/>
      <p:bldP spid="6" grpId="0" animBg="1"/>
      <p:bldP spid="6" grpId="1" animBg="1"/>
      <p:bldP spid="31" grpId="0" animBg="1"/>
      <p:bldP spid="31" grpId="1" animBg="1"/>
      <p:bldP spid="32" grpId="0" animBg="1"/>
      <p:bldP spid="33" grpId="0"/>
      <p:bldP spid="34" grpId="0" animBg="1"/>
      <p:bldP spid="34" grpId="1" animBg="1"/>
      <p:bldP spid="35" grpId="0" animBg="1"/>
      <p:bldP spid="3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You can use a similar method when integrating functions of the form: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So you should look for two functions multiplied together, where one is the derivative of the other (usually one will be raised to a power as well)…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l="-668" t="-613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 flipV="1">
            <a:off x="2690950" y="3805647"/>
            <a:ext cx="679267" cy="5138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74127" y="4284618"/>
            <a:ext cx="165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Function raised to a power…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1911532" y="3853545"/>
            <a:ext cx="535576" cy="63136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463040" y="4511041"/>
            <a:ext cx="179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derivative of that function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1001486" y="3823064"/>
            <a:ext cx="539932" cy="5921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4652" y="4419600"/>
            <a:ext cx="1406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A constant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5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7" grpId="0"/>
      <p:bldP spid="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So notice here that sine differentiates to cosine, and they are multiplied together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You should start by differentiating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𝑠𝑖𝑛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and see what happens…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2773684" y="5251269"/>
            <a:ext cx="1345470" cy="5355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75463" y="4463144"/>
            <a:ext cx="2721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 most cases, try starting with a power one higher than in the function you are integrating…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464526" y="3735977"/>
            <a:ext cx="1598022" cy="7968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21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So notice here that sine differentiates to cosine, and they are multiplied together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You should start by differentiating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𝑠𝑖𝑛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and see what happens…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41223" y="1541417"/>
                <a:ext cx="9244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223" y="1541417"/>
                <a:ext cx="924484" cy="246221"/>
              </a:xfrm>
              <a:prstGeom prst="rect">
                <a:avLst/>
              </a:prstGeom>
              <a:blipFill>
                <a:blip r:embed="rId4"/>
                <a:stretch>
                  <a:fillRect l="-5263" r="-1974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36870" y="2068286"/>
                <a:ext cx="10912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870" y="2068286"/>
                <a:ext cx="1091261" cy="246221"/>
              </a:xfrm>
              <a:prstGeom prst="rect">
                <a:avLst/>
              </a:prstGeom>
              <a:blipFill>
                <a:blip r:embed="rId5"/>
                <a:stretch>
                  <a:fillRect l="-3911" r="-1117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5335282" y="1637211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430902" y="1777306"/>
            <a:ext cx="282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 for differentiation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19304" y="2481943"/>
                <a:ext cx="1323696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304" y="2481943"/>
                <a:ext cx="1323696" cy="4658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86401" y="2599508"/>
                <a:ext cx="6297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1" y="2599508"/>
                <a:ext cx="629788" cy="246221"/>
              </a:xfrm>
              <a:prstGeom prst="rect">
                <a:avLst/>
              </a:prstGeom>
              <a:blipFill>
                <a:blip r:embed="rId7"/>
                <a:stretch>
                  <a:fillRect l="-10680" r="-1068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966654" y="2164079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175485" y="2156129"/>
            <a:ext cx="2803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23658" y="3113314"/>
                <a:ext cx="156408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𝑥𝑐𝑜𝑠𝑥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58" y="3113314"/>
                <a:ext cx="1564083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953591" y="2769325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214673" y="2900712"/>
            <a:ext cx="103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9155" y="3802048"/>
            <a:ext cx="4667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Notice that this has given us the exact expression we are trying to integrate…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Therefore: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01932" y="3426823"/>
            <a:ext cx="1197428" cy="2917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728755" y="3204755"/>
            <a:ext cx="1071154" cy="3048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07864" y="4822234"/>
                <a:ext cx="1912639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864" y="4822234"/>
                <a:ext cx="1912639" cy="738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999117" y="5558107"/>
                <a:ext cx="12938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117" y="5558107"/>
                <a:ext cx="1293816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5888278" y="5185954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210320" y="5299923"/>
            <a:ext cx="103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9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4" grpId="0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6" grpId="0" animBg="1"/>
      <p:bldP spid="26" grpId="1" animBg="1"/>
      <p:bldP spid="27" grpId="0" animBg="1"/>
      <p:bldP spid="27" grpId="1" animBg="1"/>
      <p:bldP spid="3" grpId="0"/>
      <p:bldP spid="28" grpId="0"/>
      <p:bldP spid="29" grpId="0" animBg="1"/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Notice that if we differentiate the inner bracket, we will get the term outside (multiplied by 2)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The terms are also multiplied together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Start by differentiating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+5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and see what happens…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5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>
            <a:off x="2468883" y="4075611"/>
            <a:ext cx="2538546" cy="16415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924696" y="3452951"/>
            <a:ext cx="2721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 most cases, try starting with a power one higher than in the function you are integrating…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455817" y="3387636"/>
            <a:ext cx="2464526" cy="4180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15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Notice that if we differentiate the inner bracket, we will get the term outside (multiplied by 2)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The terms are also multiplied together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Start by differentiating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+5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and see what happens…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5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80413" y="1519646"/>
                <a:ext cx="127291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413" y="1519646"/>
                <a:ext cx="1272913" cy="246221"/>
              </a:xfrm>
              <a:prstGeom prst="rect">
                <a:avLst/>
              </a:prstGeom>
              <a:blipFill>
                <a:blip r:embed="rId4"/>
                <a:stretch>
                  <a:fillRect l="-3365" r="-962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2847" y="1933303"/>
                <a:ext cx="1505348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847" y="1933303"/>
                <a:ext cx="1505348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04115" y="2050868"/>
                <a:ext cx="4454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115" y="2050868"/>
                <a:ext cx="445443" cy="246221"/>
              </a:xfrm>
              <a:prstGeom prst="rect">
                <a:avLst/>
              </a:prstGeom>
              <a:blipFill>
                <a:blip r:embed="rId6"/>
                <a:stretch>
                  <a:fillRect l="-16438" r="-15068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6010197" y="1615439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219028" y="1607489"/>
            <a:ext cx="2803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67201" y="2564674"/>
                <a:ext cx="1620572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1" y="2564674"/>
                <a:ext cx="1620572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5997134" y="2220685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258216" y="2352072"/>
            <a:ext cx="103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84320" y="3279533"/>
            <a:ext cx="46677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Notice that this has given us the expression we were trying to integrate, but has been multiplied by 8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Therefore, when integrating we need to divide the original guess by 8…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064416" y="5140096"/>
                <a:ext cx="1790234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416" y="5140096"/>
                <a:ext cx="1790234" cy="554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5975363" y="4863737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297405" y="4977706"/>
            <a:ext cx="103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26424" y="4526143"/>
                <a:ext cx="1849096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424" y="4526143"/>
                <a:ext cx="1849096" cy="738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4781006" y="2638697"/>
            <a:ext cx="1105988" cy="36575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380309" y="3052354"/>
            <a:ext cx="1105988" cy="36575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310744" y="5155474"/>
            <a:ext cx="1062445" cy="5486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767944" y="1476102"/>
            <a:ext cx="892627" cy="3178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3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3" grpId="0"/>
      <p:bldP spid="24" grpId="0" animBg="1"/>
      <p:bldP spid="25" grpId="0"/>
      <p:bldP spid="2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Use integration to 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𝑐𝑜𝑠𝑒𝑐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2+</m:t>
                                          </m:r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𝑐𝑜𝑡𝑥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Be careful with this one. It looks like we should use the rule involving ln, but actually the denominator will not differentiate to give the numerator…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need to rewrite this as solve it as with the previous question…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17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Use integration to 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𝑐𝑜𝑠𝑒𝑐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2+</m:t>
                                          </m:r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𝑐𝑜𝑡𝑥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Try rewriting it…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Now try differentiating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𝑐𝑜𝑡𝑥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and see what happens…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5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1589" y="4765629"/>
                <a:ext cx="2954720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𝑐𝑜𝑠𝑒𝑐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𝑐𝑜𝑡𝑥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89" y="4765629"/>
                <a:ext cx="2954720" cy="7382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07359" y="1546162"/>
                <a:ext cx="155510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𝑐𝑜𝑡𝑥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359" y="1546162"/>
                <a:ext cx="1555106" cy="307777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098502" y="1959820"/>
                <a:ext cx="1893339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−2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𝑐𝑜𝑡𝑥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02" y="1959820"/>
                <a:ext cx="1893339" cy="501356"/>
              </a:xfrm>
              <a:prstGeom prst="rect">
                <a:avLst/>
              </a:prstGeom>
              <a:blipFill>
                <a:blip r:embed="rId6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757485" y="2077386"/>
                <a:ext cx="113761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𝑐𝑜𝑠𝑒𝑐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485" y="2077386"/>
                <a:ext cx="1137619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02857" y="2556357"/>
                <a:ext cx="2536912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𝑐𝑜𝑠𝑒𝑐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𝑐𝑜𝑡𝑥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857" y="2556357"/>
                <a:ext cx="2536912" cy="501356"/>
              </a:xfrm>
              <a:prstGeom prst="rect">
                <a:avLst/>
              </a:prstGeom>
              <a:blipFill>
                <a:blip r:embed="rId8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107211" y="3144185"/>
                <a:ext cx="1564724" cy="555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𝑐𝑜𝑠𝑒𝑐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2+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𝑐𝑜𝑡𝑥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211" y="3144185"/>
                <a:ext cx="1564724" cy="5550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6698174" y="1702526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19920" y="1694575"/>
            <a:ext cx="210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6650277" y="2238103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6445626" y="2825931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737189" y="2247569"/>
            <a:ext cx="171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The negatives cancel out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7039" y="2905067"/>
            <a:ext cx="2245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 as a fraction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6903" y="3880424"/>
            <a:ext cx="46677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Notice that this has given us the expression we were trying to integrate, but has been multiplied by 2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Therefore, when integrating we need to divide the original guess by 2…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29404" y="5706153"/>
                <a:ext cx="1912511" cy="514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𝑐𝑜𝑡𝑥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404" y="5706153"/>
                <a:ext cx="1912511" cy="5142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5809901" y="5377543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3" name="TextBox 22"/>
          <p:cNvSpPr txBox="1"/>
          <p:nvPr/>
        </p:nvSpPr>
        <p:spPr>
          <a:xfrm>
            <a:off x="6131943" y="5491512"/>
            <a:ext cx="103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181372" y="5039949"/>
                <a:ext cx="1791451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𝑐𝑜𝑠𝑒𝑐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2+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𝑐𝑜𝑡𝑥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372" y="5039949"/>
                <a:ext cx="1791451" cy="6574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4293326" y="5730240"/>
            <a:ext cx="1175657" cy="4963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6" name="Rectangle 25"/>
          <p:cNvSpPr/>
          <p:nvPr/>
        </p:nvSpPr>
        <p:spPr>
          <a:xfrm>
            <a:off x="4611189" y="1545772"/>
            <a:ext cx="1058091" cy="2656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7" name="Rectangle 26"/>
          <p:cNvSpPr/>
          <p:nvPr/>
        </p:nvSpPr>
        <p:spPr>
          <a:xfrm>
            <a:off x="4641670" y="3178629"/>
            <a:ext cx="949234" cy="5138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8" name="Rectangle 27"/>
          <p:cNvSpPr/>
          <p:nvPr/>
        </p:nvSpPr>
        <p:spPr>
          <a:xfrm>
            <a:off x="1328058" y="3270069"/>
            <a:ext cx="1197427" cy="60524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05925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9" grpId="0"/>
      <p:bldP spid="10" grpId="0"/>
      <p:bldP spid="11" grpId="0"/>
      <p:bldP spid="12" grpId="0"/>
      <p:bldP spid="13" grpId="0" animBg="1"/>
      <p:bldP spid="14" grpId="0"/>
      <p:bldP spid="16" grpId="0" animBg="1"/>
      <p:bldP spid="17" grpId="0" animBg="1"/>
      <p:bldP spid="18" grpId="0"/>
      <p:bldP spid="19" grpId="0"/>
      <p:bldP spid="21" grpId="0"/>
      <p:bldP spid="22" grpId="0" animBg="1"/>
      <p:bldP spid="23" grpId="0"/>
      <p:bldP spid="24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𝑡𝑎𝑛𝑥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, find the exact value of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Notice above, that when you differentiate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you get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in the answer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This means that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you should try differentiating it with the same power as in the answer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77622" y="1476494"/>
                <a:ext cx="101290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622" y="1476494"/>
                <a:ext cx="1012906" cy="307777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7474" y="2473626"/>
                <a:ext cx="1356718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𝑠𝑒𝑐𝑥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474" y="2473626"/>
                <a:ext cx="1356718" cy="501356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687817" y="2591192"/>
                <a:ext cx="110055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𝑠𝑒𝑐𝑥𝑡𝑎𝑛𝑥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817" y="2591192"/>
                <a:ext cx="110055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81829" y="3070163"/>
                <a:ext cx="1590628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𝑡𝑎𝑛𝑥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829" y="3070163"/>
                <a:ext cx="1590628" cy="501356"/>
              </a:xfrm>
              <a:prstGeom prst="rect">
                <a:avLst/>
              </a:prstGeom>
              <a:blipFill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6619797" y="2190206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41543" y="2182255"/>
            <a:ext cx="210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Arc 12"/>
          <p:cNvSpPr/>
          <p:nvPr/>
        </p:nvSpPr>
        <p:spPr>
          <a:xfrm>
            <a:off x="6615443" y="2760617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954903" y="2857169"/>
            <a:ext cx="900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98868" y="3217818"/>
            <a:ext cx="1058091" cy="2656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9" name="Arc 18"/>
          <p:cNvSpPr/>
          <p:nvPr/>
        </p:nvSpPr>
        <p:spPr>
          <a:xfrm>
            <a:off x="6545774" y="1654630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806860" y="1672805"/>
            <a:ext cx="150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Write for differentiation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681976" y="2029487"/>
                <a:ext cx="11531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𝑠𝑒𝑐𝑥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976" y="2029487"/>
                <a:ext cx="1153136" cy="307777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0" y="513806"/>
            <a:ext cx="1619794" cy="26561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05943" y="3723670"/>
                <a:ext cx="4911634" cy="1136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This has given us the expression we are looking for, but only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of it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We therefore need to multiply the original guess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5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943" y="3723670"/>
                <a:ext cx="4911634" cy="1136017"/>
              </a:xfrm>
              <a:prstGeom prst="rect">
                <a:avLst/>
              </a:prstGeom>
              <a:blipFill>
                <a:blip r:embed="rId9"/>
                <a:stretch>
                  <a:fillRect t="-1075" r="-124" b="-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6354" y="4920342"/>
                <a:ext cx="1434432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354" y="4920342"/>
                <a:ext cx="1434432" cy="5650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63291" y="5508171"/>
                <a:ext cx="1107098" cy="4076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291" y="5508171"/>
                <a:ext cx="1107098" cy="407676"/>
              </a:xfrm>
              <a:prstGeom prst="rect">
                <a:avLst/>
              </a:prstGeom>
              <a:blipFill>
                <a:blip r:embed="rId11"/>
                <a:stretch>
                  <a:fillRect l="-1657" t="-1515" r="-1105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5905694" y="5185955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245153" y="5282507"/>
            <a:ext cx="1052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23405" y="3126378"/>
            <a:ext cx="1158241" cy="2656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0" name="Rectangle 29"/>
          <p:cNvSpPr/>
          <p:nvPr/>
        </p:nvSpPr>
        <p:spPr>
          <a:xfrm>
            <a:off x="4733108" y="5499463"/>
            <a:ext cx="622663" cy="46590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1" name="Rectangle 30"/>
          <p:cNvSpPr/>
          <p:nvPr/>
        </p:nvSpPr>
        <p:spPr>
          <a:xfrm>
            <a:off x="5077098" y="1480457"/>
            <a:ext cx="539932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2236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  <p:bldP spid="12" grpId="0"/>
      <p:bldP spid="13" grpId="0" animBg="1"/>
      <p:bldP spid="15" grpId="0"/>
      <p:bldP spid="17" grpId="0" animBg="1"/>
      <p:bldP spid="17" grpId="1" animBg="1"/>
      <p:bldP spid="19" grpId="0" animBg="1"/>
      <p:bldP spid="20" grpId="0"/>
      <p:bldP spid="21" grpId="0"/>
      <p:bldP spid="22" grpId="0" animBg="1"/>
      <p:bldP spid="22" grpId="1" animBg="1"/>
      <p:bldP spid="3" grpId="0"/>
      <p:bldP spid="26" grpId="0"/>
      <p:bldP spid="27" grpId="0" animBg="1"/>
      <p:bldP spid="28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integrate using standard functions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Standard functions are those which you have already seen, but from the perspective </a:t>
            </a:r>
            <a:r>
              <a:rPr lang="en-US" sz="1600">
                <a:latin typeface="Comic Sans MS" pitchFamily="66" charset="0"/>
              </a:rPr>
              <a:t>of differentiation.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19748" y="1554480"/>
                <a:ext cx="12542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48" y="1554480"/>
                <a:ext cx="1254254" cy="276999"/>
              </a:xfrm>
              <a:prstGeom prst="rect">
                <a:avLst/>
              </a:prstGeom>
              <a:blipFill>
                <a:blip r:embed="rId2"/>
                <a:stretch>
                  <a:fillRect l="-6311" t="-2222" r="-3883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63143" y="2063931"/>
                <a:ext cx="13292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43" y="2063931"/>
                <a:ext cx="1329275" cy="276999"/>
              </a:xfrm>
              <a:prstGeom prst="rect">
                <a:avLst/>
              </a:prstGeom>
              <a:blipFill>
                <a:blip r:embed="rId3"/>
                <a:stretch>
                  <a:fillRect l="-6422" t="-8889" r="-1835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11041" y="3482457"/>
                <a:ext cx="1276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1" y="3482457"/>
                <a:ext cx="1276696" cy="276999"/>
              </a:xfrm>
              <a:prstGeom prst="rect">
                <a:avLst/>
              </a:prstGeom>
              <a:blipFill>
                <a:blip r:embed="rId4"/>
                <a:stretch>
                  <a:fillRect l="-6220" t="-2174" r="-191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66754" y="3869988"/>
                <a:ext cx="1793696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754" y="3869988"/>
                <a:ext cx="1793696" cy="7265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52011" y="4061577"/>
                <a:ext cx="3904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011" y="4061577"/>
                <a:ext cx="390427" cy="276999"/>
              </a:xfrm>
              <a:prstGeom prst="rect">
                <a:avLst/>
              </a:prstGeom>
              <a:blipFill>
                <a:blip r:embed="rId6"/>
                <a:stretch>
                  <a:fillRect l="-14063" r="-625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>
          <a:xfrm flipV="1">
            <a:off x="5704115" y="1698171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 flipV="1">
            <a:off x="6013269" y="3691462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61165" y="1820091"/>
                <a:ext cx="28360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165" y="1820091"/>
                <a:ext cx="2836033" cy="307777"/>
              </a:xfrm>
              <a:prstGeom prst="rect">
                <a:avLst/>
              </a:prstGeom>
              <a:blipFill>
                <a:blip r:embed="rId7"/>
                <a:stretch>
                  <a:fillRect l="-644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24630" y="2618532"/>
                <a:ext cx="475069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differentiating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leads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it follows that integrating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should lead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(since the process is being reversed…)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630" y="2618532"/>
                <a:ext cx="4750695" cy="738664"/>
              </a:xfrm>
              <a:prstGeom prst="rect">
                <a:avLst/>
              </a:prstGeom>
              <a:blipFill>
                <a:blip r:embed="rId8"/>
                <a:stretch>
                  <a:fillRect l="-385" t="-1653" r="-1412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16271" y="3586746"/>
                <a:ext cx="25144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Integrate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Don’t forget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271" y="3586746"/>
                <a:ext cx="2514471" cy="738664"/>
              </a:xfrm>
              <a:prstGeom prst="rect">
                <a:avLst/>
              </a:prstGeom>
              <a:blipFill>
                <a:blip r:embed="rId9"/>
                <a:stretch>
                  <a:fillRect l="-728" t="-820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3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3" grpId="0" animBg="1"/>
      <p:bldP spid="11" grpId="0" animBg="1"/>
      <p:bldP spid="4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𝑡𝑎𝑛𝑥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, find the exact value of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Notice above, that when you differentiate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you get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in the answer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This means that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you should try differentiating it with the same power as in the answer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6D510E63-4A69-43C9-B4AB-43F22B0C7C26}"/>
                  </a:ext>
                </a:extLst>
              </p:cNvPr>
              <p:cNvSpPr/>
              <p:nvPr/>
            </p:nvSpPr>
            <p:spPr>
              <a:xfrm>
                <a:off x="4422330" y="1449221"/>
                <a:ext cx="1529008" cy="58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𝑡𝑎𝑛𝑥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6D510E63-4A69-43C9-B4AB-43F22B0C7C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330" y="1449221"/>
                <a:ext cx="1529008" cy="5868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5">
                <a:extLst>
                  <a:ext uri="{FF2B5EF4-FFF2-40B4-BE49-F238E27FC236}">
                    <a16:creationId xmlns:a16="http://schemas.microsoft.com/office/drawing/2014/main" id="{EFA075E8-EEB1-41DD-B69C-F7DEC774C3A8}"/>
                  </a:ext>
                </a:extLst>
              </p:cNvPr>
              <p:cNvSpPr txBox="1"/>
              <p:nvPr/>
            </p:nvSpPr>
            <p:spPr>
              <a:xfrm>
                <a:off x="4314716" y="2143534"/>
                <a:ext cx="1069139" cy="56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25">
                <a:extLst>
                  <a:ext uri="{FF2B5EF4-FFF2-40B4-BE49-F238E27FC236}">
                    <a16:creationId xmlns:a16="http://schemas.microsoft.com/office/drawing/2014/main" id="{EFA075E8-EEB1-41DD-B69C-F7DEC774C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716" y="2143534"/>
                <a:ext cx="1069139" cy="5691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5">
                <a:extLst>
                  <a:ext uri="{FF2B5EF4-FFF2-40B4-BE49-F238E27FC236}">
                    <a16:creationId xmlns:a16="http://schemas.microsoft.com/office/drawing/2014/main" id="{A40F47A6-8DA3-4A35-B101-7D25DC1373F2}"/>
                  </a:ext>
                </a:extLst>
              </p:cNvPr>
              <p:cNvSpPr txBox="1"/>
              <p:nvPr/>
            </p:nvSpPr>
            <p:spPr>
              <a:xfrm>
                <a:off x="4316196" y="2890738"/>
                <a:ext cx="2158796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25">
                <a:extLst>
                  <a:ext uri="{FF2B5EF4-FFF2-40B4-BE49-F238E27FC236}">
                    <a16:creationId xmlns:a16="http://schemas.microsoft.com/office/drawing/2014/main" id="{A40F47A6-8DA3-4A35-B101-7D25DC137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196" y="2890738"/>
                <a:ext cx="2158796" cy="484043"/>
              </a:xfrm>
              <a:prstGeom prst="rect">
                <a:avLst/>
              </a:prstGeom>
              <a:blipFill>
                <a:blip r:embed="rId6"/>
                <a:stretch>
                  <a:fillRect l="-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5">
                <a:extLst>
                  <a:ext uri="{FF2B5EF4-FFF2-40B4-BE49-F238E27FC236}">
                    <a16:creationId xmlns:a16="http://schemas.microsoft.com/office/drawing/2014/main" id="{ABCFB9B3-7843-41AB-B10A-7118455FA491}"/>
                  </a:ext>
                </a:extLst>
              </p:cNvPr>
              <p:cNvSpPr txBox="1"/>
              <p:nvPr/>
            </p:nvSpPr>
            <p:spPr>
              <a:xfrm>
                <a:off x="4299920" y="3531410"/>
                <a:ext cx="2289601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25">
                <a:extLst>
                  <a:ext uri="{FF2B5EF4-FFF2-40B4-BE49-F238E27FC236}">
                    <a16:creationId xmlns:a16="http://schemas.microsoft.com/office/drawing/2014/main" id="{ABCFB9B3-7843-41AB-B10A-7118455FA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920" y="3531410"/>
                <a:ext cx="2289601" cy="4840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5">
                <a:extLst>
                  <a:ext uri="{FF2B5EF4-FFF2-40B4-BE49-F238E27FC236}">
                    <a16:creationId xmlns:a16="http://schemas.microsoft.com/office/drawing/2014/main" id="{83AE7EFC-03C7-4BF2-9F72-D633CD98E0F2}"/>
                  </a:ext>
                </a:extLst>
              </p:cNvPr>
              <p:cNvSpPr txBox="1"/>
              <p:nvPr/>
            </p:nvSpPr>
            <p:spPr>
              <a:xfrm>
                <a:off x="4336910" y="4189837"/>
                <a:ext cx="1650645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25">
                <a:extLst>
                  <a:ext uri="{FF2B5EF4-FFF2-40B4-BE49-F238E27FC236}">
                    <a16:creationId xmlns:a16="http://schemas.microsoft.com/office/drawing/2014/main" id="{83AE7EFC-03C7-4BF2-9F72-D633CD98E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910" y="4189837"/>
                <a:ext cx="1650645" cy="484043"/>
              </a:xfrm>
              <a:prstGeom prst="rect">
                <a:avLst/>
              </a:prstGeom>
              <a:blipFill>
                <a:blip r:embed="rId8"/>
                <a:stretch>
                  <a:fillRect l="-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26">
            <a:extLst>
              <a:ext uri="{FF2B5EF4-FFF2-40B4-BE49-F238E27FC236}">
                <a16:creationId xmlns:a16="http://schemas.microsoft.com/office/drawing/2014/main" id="{DF6C92A4-9B33-4B44-8B58-5EA291D095AF}"/>
              </a:ext>
            </a:extLst>
          </p:cNvPr>
          <p:cNvSpPr/>
          <p:nvPr/>
        </p:nvSpPr>
        <p:spPr>
          <a:xfrm>
            <a:off x="5754774" y="1750296"/>
            <a:ext cx="299798" cy="68218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3E373ED3-8BFD-4CAF-AC47-66F593E9E671}"/>
              </a:ext>
            </a:extLst>
          </p:cNvPr>
          <p:cNvSpPr txBox="1"/>
          <p:nvPr/>
        </p:nvSpPr>
        <p:spPr>
          <a:xfrm>
            <a:off x="5925557" y="1687050"/>
            <a:ext cx="31562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 as we showed previously (we do not need to include the +c for definite integration)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Arc 26">
            <a:extLst>
              <a:ext uri="{FF2B5EF4-FFF2-40B4-BE49-F238E27FC236}">
                <a16:creationId xmlns:a16="http://schemas.microsoft.com/office/drawing/2014/main" id="{46F0978D-CC0B-4C5F-905C-0740EAC0C622}"/>
              </a:ext>
            </a:extLst>
          </p:cNvPr>
          <p:cNvSpPr/>
          <p:nvPr/>
        </p:nvSpPr>
        <p:spPr>
          <a:xfrm>
            <a:off x="6386568" y="2470867"/>
            <a:ext cx="299798" cy="68218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26">
            <a:extLst>
              <a:ext uri="{FF2B5EF4-FFF2-40B4-BE49-F238E27FC236}">
                <a16:creationId xmlns:a16="http://schemas.microsoft.com/office/drawing/2014/main" id="{72FEB05C-D68A-41AA-AB43-FE69BC6B7078}"/>
              </a:ext>
            </a:extLst>
          </p:cNvPr>
          <p:cNvSpPr/>
          <p:nvPr/>
        </p:nvSpPr>
        <p:spPr>
          <a:xfrm>
            <a:off x="6565601" y="3209194"/>
            <a:ext cx="270205" cy="572694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26">
            <a:extLst>
              <a:ext uri="{FF2B5EF4-FFF2-40B4-BE49-F238E27FC236}">
                <a16:creationId xmlns:a16="http://schemas.microsoft.com/office/drawing/2014/main" id="{040D3F33-EE74-4B23-8DCE-BF872CF71867}"/>
              </a:ext>
            </a:extLst>
          </p:cNvPr>
          <p:cNvSpPr/>
          <p:nvPr/>
        </p:nvSpPr>
        <p:spPr>
          <a:xfrm>
            <a:off x="6487182" y="3796600"/>
            <a:ext cx="268726" cy="677746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501D32DD-BEF7-47CC-8EDB-39498DE87049}"/>
              </a:ext>
            </a:extLst>
          </p:cNvPr>
          <p:cNvSpPr txBox="1"/>
          <p:nvPr/>
        </p:nvSpPr>
        <p:spPr>
          <a:xfrm>
            <a:off x="6619494" y="2638440"/>
            <a:ext cx="2151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Write as a subtraction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27">
                <a:extLst>
                  <a:ext uri="{FF2B5EF4-FFF2-40B4-BE49-F238E27FC236}">
                    <a16:creationId xmlns:a16="http://schemas.microsoft.com/office/drawing/2014/main" id="{A635578A-ECC9-4E94-B8B5-55E7093EE6B0}"/>
                  </a:ext>
                </a:extLst>
              </p:cNvPr>
              <p:cNvSpPr txBox="1"/>
              <p:nvPr/>
            </p:nvSpPr>
            <p:spPr>
              <a:xfrm>
                <a:off x="6674239" y="3119314"/>
                <a:ext cx="1741791" cy="631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Remember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𝑠𝑒𝑐𝑥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𝑐𝑜𝑠𝑥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27">
                <a:extLst>
                  <a:ext uri="{FF2B5EF4-FFF2-40B4-BE49-F238E27FC236}">
                    <a16:creationId xmlns:a16="http://schemas.microsoft.com/office/drawing/2014/main" id="{A635578A-ECC9-4E94-B8B5-55E7093EE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239" y="3119314"/>
                <a:ext cx="1741791" cy="631520"/>
              </a:xfrm>
              <a:prstGeom prst="rect">
                <a:avLst/>
              </a:prstGeom>
              <a:blipFill>
                <a:blip r:embed="rId9"/>
                <a:stretch>
                  <a:fillRect t="-1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27">
                <a:extLst>
                  <a:ext uri="{FF2B5EF4-FFF2-40B4-BE49-F238E27FC236}">
                    <a16:creationId xmlns:a16="http://schemas.microsoft.com/office/drawing/2014/main" id="{1FB4C76E-5342-4E3A-AE79-9C0AC1C5CBCC}"/>
                  </a:ext>
                </a:extLst>
              </p:cNvPr>
              <p:cNvSpPr txBox="1"/>
              <p:nvPr/>
            </p:nvSpPr>
            <p:spPr>
              <a:xfrm>
                <a:off x="6649085" y="3910907"/>
                <a:ext cx="21131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Calculate using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27">
                <a:extLst>
                  <a:ext uri="{FF2B5EF4-FFF2-40B4-BE49-F238E27FC236}">
                    <a16:creationId xmlns:a16="http://schemas.microsoft.com/office/drawing/2014/main" id="{1FB4C76E-5342-4E3A-AE79-9C0AC1C5C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085" y="3910907"/>
                <a:ext cx="2113175" cy="307777"/>
              </a:xfrm>
              <a:prstGeom prst="rect">
                <a:avLst/>
              </a:prstGeom>
              <a:blipFill>
                <a:blip r:embed="rId10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7">
                <a:extLst>
                  <a:ext uri="{FF2B5EF4-FFF2-40B4-BE49-F238E27FC236}">
                    <a16:creationId xmlns:a16="http://schemas.microsoft.com/office/drawing/2014/main" id="{D52D23E6-849F-426D-8473-9AB44331B7B3}"/>
                  </a:ext>
                </a:extLst>
              </p:cNvPr>
              <p:cNvSpPr txBox="1"/>
              <p:nvPr/>
            </p:nvSpPr>
            <p:spPr>
              <a:xfrm>
                <a:off x="4270160" y="4922962"/>
                <a:ext cx="4660776" cy="615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Since we know that this is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we can set it equal to that, and solve for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7">
                <a:extLst>
                  <a:ext uri="{FF2B5EF4-FFF2-40B4-BE49-F238E27FC236}">
                    <a16:creationId xmlns:a16="http://schemas.microsoft.com/office/drawing/2014/main" id="{D52D23E6-849F-426D-8473-9AB44331B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160" y="4922962"/>
                <a:ext cx="4660776" cy="615490"/>
              </a:xfrm>
              <a:prstGeom prst="rect">
                <a:avLst/>
              </a:prstGeom>
              <a:blipFill>
                <a:blip r:embed="rId11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3" grpId="0" animBg="1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𝑡𝑎𝑛𝑥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, find the exact value of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Notice above, that when you differentiate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you get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in the answer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This means that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you should try differentiating it with the same power as in the answer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5">
                <a:extLst>
                  <a:ext uri="{FF2B5EF4-FFF2-40B4-BE49-F238E27FC236}">
                    <a16:creationId xmlns:a16="http://schemas.microsoft.com/office/drawing/2014/main" id="{83AE7EFC-03C7-4BF2-9F72-D633CD98E0F2}"/>
                  </a:ext>
                </a:extLst>
              </p:cNvPr>
              <p:cNvSpPr txBox="1"/>
              <p:nvPr/>
            </p:nvSpPr>
            <p:spPr>
              <a:xfrm>
                <a:off x="4230378" y="1579802"/>
                <a:ext cx="1487395" cy="4395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25">
                <a:extLst>
                  <a:ext uri="{FF2B5EF4-FFF2-40B4-BE49-F238E27FC236}">
                    <a16:creationId xmlns:a16="http://schemas.microsoft.com/office/drawing/2014/main" id="{83AE7EFC-03C7-4BF2-9F72-D633CD98E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378" y="1579802"/>
                <a:ext cx="1487395" cy="439544"/>
              </a:xfrm>
              <a:prstGeom prst="rect">
                <a:avLst/>
              </a:prstGeom>
              <a:blipFill>
                <a:blip r:embed="rId4"/>
                <a:stretch>
                  <a:fillRect l="-2459" r="-2049" b="-6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26">
            <a:extLst>
              <a:ext uri="{FF2B5EF4-FFF2-40B4-BE49-F238E27FC236}">
                <a16:creationId xmlns:a16="http://schemas.microsoft.com/office/drawing/2014/main" id="{040D3F33-EE74-4B23-8DCE-BF872CF71867}"/>
              </a:ext>
            </a:extLst>
          </p:cNvPr>
          <p:cNvSpPr/>
          <p:nvPr/>
        </p:nvSpPr>
        <p:spPr>
          <a:xfrm>
            <a:off x="5741457" y="1808000"/>
            <a:ext cx="233215" cy="642236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27">
                <a:extLst>
                  <a:ext uri="{FF2B5EF4-FFF2-40B4-BE49-F238E27FC236}">
                    <a16:creationId xmlns:a16="http://schemas.microsoft.com/office/drawing/2014/main" id="{1FB4C76E-5342-4E3A-AE79-9C0AC1C5CBCC}"/>
                  </a:ext>
                </a:extLst>
              </p:cNvPr>
              <p:cNvSpPr txBox="1"/>
              <p:nvPr/>
            </p:nvSpPr>
            <p:spPr>
              <a:xfrm>
                <a:off x="5841217" y="1886798"/>
                <a:ext cx="2113175" cy="40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to both sides</a:t>
                </a:r>
              </a:p>
            </p:txBody>
          </p:sp>
        </mc:Choice>
        <mc:Fallback xmlns="">
          <p:sp>
            <p:nvSpPr>
              <p:cNvPr id="20" name="TextBox 27">
                <a:extLst>
                  <a:ext uri="{FF2B5EF4-FFF2-40B4-BE49-F238E27FC236}">
                    <a16:creationId xmlns:a16="http://schemas.microsoft.com/office/drawing/2014/main" id="{1FB4C76E-5342-4E3A-AE79-9C0AC1C5C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217" y="1886798"/>
                <a:ext cx="2113175" cy="400046"/>
              </a:xfrm>
              <a:prstGeom prst="rect">
                <a:avLst/>
              </a:prstGeom>
              <a:blipFill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5">
                <a:extLst>
                  <a:ext uri="{FF2B5EF4-FFF2-40B4-BE49-F238E27FC236}">
                    <a16:creationId xmlns:a16="http://schemas.microsoft.com/office/drawing/2014/main" id="{EEB2A592-6887-491F-B778-91694DA015CF}"/>
                  </a:ext>
                </a:extLst>
              </p:cNvPr>
              <p:cNvSpPr txBox="1"/>
              <p:nvPr/>
            </p:nvSpPr>
            <p:spPr>
              <a:xfrm>
                <a:off x="4542576" y="2238228"/>
                <a:ext cx="1074205" cy="4395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5">
                <a:extLst>
                  <a:ext uri="{FF2B5EF4-FFF2-40B4-BE49-F238E27FC236}">
                    <a16:creationId xmlns:a16="http://schemas.microsoft.com/office/drawing/2014/main" id="{EEB2A592-6887-491F-B778-91694DA01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576" y="2238228"/>
                <a:ext cx="1074205" cy="439544"/>
              </a:xfrm>
              <a:prstGeom prst="rect">
                <a:avLst/>
              </a:prstGeom>
              <a:blipFill>
                <a:blip r:embed="rId6"/>
                <a:stretch>
                  <a:fillRect l="-3409" r="-3977" b="-6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6">
            <a:extLst>
              <a:ext uri="{FF2B5EF4-FFF2-40B4-BE49-F238E27FC236}">
                <a16:creationId xmlns:a16="http://schemas.microsoft.com/office/drawing/2014/main" id="{3F5AB798-DFDD-4190-9430-D946A2C83013}"/>
              </a:ext>
            </a:extLst>
          </p:cNvPr>
          <p:cNvSpPr/>
          <p:nvPr/>
        </p:nvSpPr>
        <p:spPr>
          <a:xfrm>
            <a:off x="6275597" y="2430916"/>
            <a:ext cx="233215" cy="642236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5">
                <a:extLst>
                  <a:ext uri="{FF2B5EF4-FFF2-40B4-BE49-F238E27FC236}">
                    <a16:creationId xmlns:a16="http://schemas.microsoft.com/office/drawing/2014/main" id="{8DBB0062-4741-4DF4-BA40-3DA151A67CE7}"/>
                  </a:ext>
                </a:extLst>
              </p:cNvPr>
              <p:cNvSpPr txBox="1"/>
              <p:nvPr/>
            </p:nvSpPr>
            <p:spPr>
              <a:xfrm>
                <a:off x="5147738" y="2949922"/>
                <a:ext cx="11735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5">
                <a:extLst>
                  <a:ext uri="{FF2B5EF4-FFF2-40B4-BE49-F238E27FC236}">
                    <a16:creationId xmlns:a16="http://schemas.microsoft.com/office/drawing/2014/main" id="{8DBB0062-4741-4DF4-BA40-3DA151A67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738" y="2949922"/>
                <a:ext cx="1173591" cy="215444"/>
              </a:xfrm>
              <a:prstGeom prst="rect">
                <a:avLst/>
              </a:prstGeom>
              <a:blipFill>
                <a:blip r:embed="rId7"/>
                <a:stretch>
                  <a:fillRect l="-3109" r="-518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06240E59-AA52-4BC6-9485-833AF115F67E}"/>
                  </a:ext>
                </a:extLst>
              </p:cNvPr>
              <p:cNvSpPr txBox="1"/>
              <p:nvPr/>
            </p:nvSpPr>
            <p:spPr>
              <a:xfrm>
                <a:off x="4918398" y="3475184"/>
                <a:ext cx="12104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0.25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06240E59-AA52-4BC6-9485-833AF115F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398" y="3475184"/>
                <a:ext cx="1210460" cy="215444"/>
              </a:xfrm>
              <a:prstGeom prst="rect">
                <a:avLst/>
              </a:prstGeom>
              <a:blipFill>
                <a:blip r:embed="rId8"/>
                <a:stretch>
                  <a:fillRect l="-3030" r="-1010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6">
            <a:extLst>
              <a:ext uri="{FF2B5EF4-FFF2-40B4-BE49-F238E27FC236}">
                <a16:creationId xmlns:a16="http://schemas.microsoft.com/office/drawing/2014/main" id="{34C532B0-7EF1-46AB-83CB-E62FA9DA73A9}"/>
              </a:ext>
            </a:extLst>
          </p:cNvPr>
          <p:cNvSpPr/>
          <p:nvPr/>
        </p:nvSpPr>
        <p:spPr>
          <a:xfrm>
            <a:off x="6277078" y="3071588"/>
            <a:ext cx="203622" cy="52386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5">
                <a:extLst>
                  <a:ext uri="{FF2B5EF4-FFF2-40B4-BE49-F238E27FC236}">
                    <a16:creationId xmlns:a16="http://schemas.microsoft.com/office/drawing/2014/main" id="{25F3CE7F-9A67-461C-8164-55D01EF07B09}"/>
                  </a:ext>
                </a:extLst>
              </p:cNvPr>
              <p:cNvSpPr txBox="1"/>
              <p:nvPr/>
            </p:nvSpPr>
            <p:spPr>
              <a:xfrm>
                <a:off x="4795590" y="3947179"/>
                <a:ext cx="1116268" cy="245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0.25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5">
                <a:extLst>
                  <a:ext uri="{FF2B5EF4-FFF2-40B4-BE49-F238E27FC236}">
                    <a16:creationId xmlns:a16="http://schemas.microsoft.com/office/drawing/2014/main" id="{25F3CE7F-9A67-461C-8164-55D01EF07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90" y="3947179"/>
                <a:ext cx="1116268" cy="245195"/>
              </a:xfrm>
              <a:prstGeom prst="rect">
                <a:avLst/>
              </a:prstGeom>
              <a:blipFill>
                <a:blip r:embed="rId9"/>
                <a:stretch>
                  <a:fillRect r="-21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5">
                <a:extLst>
                  <a:ext uri="{FF2B5EF4-FFF2-40B4-BE49-F238E27FC236}">
                    <a16:creationId xmlns:a16="http://schemas.microsoft.com/office/drawing/2014/main" id="{2DEB5EF9-BF72-47D2-B1D4-845ADBCA279D}"/>
                  </a:ext>
                </a:extLst>
              </p:cNvPr>
              <p:cNvSpPr txBox="1"/>
              <p:nvPr/>
            </p:nvSpPr>
            <p:spPr>
              <a:xfrm>
                <a:off x="4184510" y="4507952"/>
                <a:ext cx="1463414" cy="262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0.25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5">
                <a:extLst>
                  <a:ext uri="{FF2B5EF4-FFF2-40B4-BE49-F238E27FC236}">
                    <a16:creationId xmlns:a16="http://schemas.microsoft.com/office/drawing/2014/main" id="{2DEB5EF9-BF72-47D2-B1D4-845ADBCA2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510" y="4507952"/>
                <a:ext cx="1463414" cy="262444"/>
              </a:xfrm>
              <a:prstGeom prst="rect">
                <a:avLst/>
              </a:prstGeom>
              <a:blipFill>
                <a:blip r:embed="rId10"/>
                <a:stretch>
                  <a:fillRect l="-1250" r="-2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5">
                <a:extLst>
                  <a:ext uri="{FF2B5EF4-FFF2-40B4-BE49-F238E27FC236}">
                    <a16:creationId xmlns:a16="http://schemas.microsoft.com/office/drawing/2014/main" id="{301E2002-E250-4936-8C1D-4E09EC41ED72}"/>
                  </a:ext>
                </a:extLst>
              </p:cNvPr>
              <p:cNvSpPr txBox="1"/>
              <p:nvPr/>
            </p:nvSpPr>
            <p:spPr>
              <a:xfrm>
                <a:off x="5029369" y="4917806"/>
                <a:ext cx="61972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5">
                <a:extLst>
                  <a:ext uri="{FF2B5EF4-FFF2-40B4-BE49-F238E27FC236}">
                    <a16:creationId xmlns:a16="http://schemas.microsoft.com/office/drawing/2014/main" id="{301E2002-E250-4936-8C1D-4E09EC41E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369" y="4917806"/>
                <a:ext cx="619721" cy="403316"/>
              </a:xfrm>
              <a:prstGeom prst="rect">
                <a:avLst/>
              </a:prstGeom>
              <a:blipFill>
                <a:blip r:embed="rId11"/>
                <a:stretch>
                  <a:fillRect l="-5882" t="-1515" r="-5882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6">
            <a:extLst>
              <a:ext uri="{FF2B5EF4-FFF2-40B4-BE49-F238E27FC236}">
                <a16:creationId xmlns:a16="http://schemas.microsoft.com/office/drawing/2014/main" id="{9E4B890A-9439-4850-B34E-BC693CC552DF}"/>
              </a:ext>
            </a:extLst>
          </p:cNvPr>
          <p:cNvSpPr/>
          <p:nvPr/>
        </p:nvSpPr>
        <p:spPr>
          <a:xfrm>
            <a:off x="6092127" y="3596850"/>
            <a:ext cx="203622" cy="52386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26">
            <a:extLst>
              <a:ext uri="{FF2B5EF4-FFF2-40B4-BE49-F238E27FC236}">
                <a16:creationId xmlns:a16="http://schemas.microsoft.com/office/drawing/2014/main" id="{E11299D3-7D01-48F0-925B-A599D5105951}"/>
              </a:ext>
            </a:extLst>
          </p:cNvPr>
          <p:cNvSpPr/>
          <p:nvPr/>
        </p:nvSpPr>
        <p:spPr>
          <a:xfrm>
            <a:off x="5853909" y="4077724"/>
            <a:ext cx="203622" cy="52386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2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571302" y="4656251"/>
            <a:ext cx="203622" cy="52386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27">
                <a:extLst>
                  <a:ext uri="{FF2B5EF4-FFF2-40B4-BE49-F238E27FC236}">
                    <a16:creationId xmlns:a16="http://schemas.microsoft.com/office/drawing/2014/main" id="{FCFCE29D-FCBB-4314-99E4-FA8325B1FBA2}"/>
                  </a:ext>
                </a:extLst>
              </p:cNvPr>
              <p:cNvSpPr txBox="1"/>
              <p:nvPr/>
            </p:nvSpPr>
            <p:spPr>
              <a:xfrm>
                <a:off x="6489288" y="2463847"/>
                <a:ext cx="1837968" cy="541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both sides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27">
                <a:extLst>
                  <a:ext uri="{FF2B5EF4-FFF2-40B4-BE49-F238E27FC236}">
                    <a16:creationId xmlns:a16="http://schemas.microsoft.com/office/drawing/2014/main" id="{FCFCE29D-FCBB-4314-99E4-FA8325B1F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88" y="2463847"/>
                <a:ext cx="1837968" cy="541623"/>
              </a:xfrm>
              <a:prstGeom prst="rect">
                <a:avLst/>
              </a:prstGeom>
              <a:blipFill>
                <a:blip r:embed="rId12"/>
                <a:stretch>
                  <a:fillRect t="-2247" r="-1993" b="-7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27">
            <a:extLst>
              <a:ext uri="{FF2B5EF4-FFF2-40B4-BE49-F238E27FC236}">
                <a16:creationId xmlns:a16="http://schemas.microsoft.com/office/drawing/2014/main" id="{F081C452-CA08-469C-AE8E-5242586BAC05}"/>
              </a:ext>
            </a:extLst>
          </p:cNvPr>
          <p:cNvSpPr txBox="1"/>
          <p:nvPr/>
        </p:nvSpPr>
        <p:spPr>
          <a:xfrm>
            <a:off x="6391634" y="3156306"/>
            <a:ext cx="2272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Divide both sides by 20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id="{C1C183BE-39C2-45DD-84A1-92365F2BF21B}"/>
              </a:ext>
            </a:extLst>
          </p:cNvPr>
          <p:cNvSpPr txBox="1"/>
          <p:nvPr/>
        </p:nvSpPr>
        <p:spPr>
          <a:xfrm>
            <a:off x="6285102" y="3697844"/>
            <a:ext cx="1678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Take the 4</a:t>
            </a:r>
            <a:r>
              <a:rPr lang="en-US" sz="1400" baseline="30000" dirty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root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27">
            <a:extLst>
              <a:ext uri="{FF2B5EF4-FFF2-40B4-BE49-F238E27FC236}">
                <a16:creationId xmlns:a16="http://schemas.microsoft.com/office/drawing/2014/main" id="{B8A8993F-9595-41B5-82D6-F4BAB3FF4028}"/>
              </a:ext>
            </a:extLst>
          </p:cNvPr>
          <p:cNvSpPr txBox="1"/>
          <p:nvPr/>
        </p:nvSpPr>
        <p:spPr>
          <a:xfrm>
            <a:off x="5770198" y="4266015"/>
            <a:ext cx="1678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Inverse cos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Box 27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619279" y="4621123"/>
            <a:ext cx="30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Calculate, with your calculator in radians…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1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2" grpId="0"/>
      <p:bldP spid="23" grpId="0" animBg="1"/>
      <p:bldP spid="24" grpId="0"/>
      <p:bldP spid="25" grpId="0"/>
      <p:bldP spid="26" grpId="0" animBg="1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11E</a:t>
            </a:r>
          </a:p>
        </p:txBody>
      </p:sp>
    </p:spTree>
    <p:extLst>
      <p:ext uri="{BB962C8B-B14F-4D97-AF65-F5344CB8AC3E}">
        <p14:creationId xmlns:p14="http://schemas.microsoft.com/office/powerpoint/2010/main" val="17178229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rad>
                          </m:e>
                        </m:d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using the following substitution: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You will need to rewrite the integral in terms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only…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416731" y="1626136"/>
            <a:ext cx="322217" cy="4180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25143" y="2100753"/>
                <a:ext cx="161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3" y="2100753"/>
                <a:ext cx="161711" cy="246221"/>
              </a:xfrm>
              <a:prstGeom prst="rect">
                <a:avLst/>
              </a:prstGeom>
              <a:blipFill>
                <a:blip r:embed="rId3"/>
                <a:stretch>
                  <a:fillRect l="-14815" r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6953794" y="1647908"/>
            <a:ext cx="322217" cy="4180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36823" y="2118169"/>
                <a:ext cx="2803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823" y="2118169"/>
                <a:ext cx="280333" cy="246221"/>
              </a:xfrm>
              <a:prstGeom prst="rect">
                <a:avLst/>
              </a:prstGeom>
              <a:blipFill>
                <a:blip r:embed="rId4"/>
                <a:stretch>
                  <a:fillRect l="-17391" r="-1521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26331" y="2118170"/>
                <a:ext cx="6344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331" y="2118170"/>
                <a:ext cx="634404" cy="246221"/>
              </a:xfrm>
              <a:prstGeom prst="rect">
                <a:avLst/>
              </a:prstGeom>
              <a:blipFill>
                <a:blip r:embed="rId5"/>
                <a:stretch>
                  <a:fillRect l="-7692" r="-673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6270171" y="1669679"/>
            <a:ext cx="130629" cy="4354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39696" y="2526753"/>
                <a:ext cx="52910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 are 3 separate parts written in terms of ‘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All of these need to replaced with equivalents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based on the substitution we are using…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696" y="2526753"/>
                <a:ext cx="5291092" cy="954107"/>
              </a:xfrm>
              <a:prstGeom prst="rect">
                <a:avLst/>
              </a:prstGeom>
              <a:blipFill>
                <a:blip r:embed="rId6"/>
                <a:stretch>
                  <a:fillRect t="-637" r="-115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73588" y="3634951"/>
                <a:ext cx="12236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588" y="3634951"/>
                <a:ext cx="122360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57775" y="4470931"/>
                <a:ext cx="1109791" cy="558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775" y="4470931"/>
                <a:ext cx="1109791" cy="5583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662156" y="4472411"/>
                <a:ext cx="868123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156" y="4472411"/>
                <a:ext cx="868123" cy="5598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5637320" y="4050795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437790" y="4043397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679878" y="5077572"/>
                <a:ext cx="11019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878" y="5077572"/>
                <a:ext cx="110196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531103" y="5407526"/>
                <a:ext cx="1136145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103" y="5407526"/>
                <a:ext cx="1136145" cy="5533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456590" y="3950563"/>
            <a:ext cx="145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5 and divide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06465" y="4031941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542143" y="4758430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741043" y="4807553"/>
                <a:ext cx="14029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043" y="4807553"/>
                <a:ext cx="1402957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596889" y="5230425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758798" y="5297305"/>
            <a:ext cx="1172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45871" y="6045693"/>
                <a:ext cx="44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now have expressions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all of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terms in the original integral…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871" y="6045693"/>
                <a:ext cx="4492102" cy="523220"/>
              </a:xfrm>
              <a:prstGeom prst="rect">
                <a:avLst/>
              </a:prstGeom>
              <a:blipFill>
                <a:blip r:embed="rId13"/>
                <a:stretch>
                  <a:fillRect l="-271" t="-2326" r="-1221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6104708" y="3675017"/>
            <a:ext cx="661851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3" name="Rectangle 32"/>
          <p:cNvSpPr/>
          <p:nvPr/>
        </p:nvSpPr>
        <p:spPr>
          <a:xfrm>
            <a:off x="6013268" y="2111828"/>
            <a:ext cx="661851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4" name="Rectangle 33"/>
          <p:cNvSpPr/>
          <p:nvPr/>
        </p:nvSpPr>
        <p:spPr>
          <a:xfrm>
            <a:off x="5468982" y="4659085"/>
            <a:ext cx="191589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5" name="Rectangle 34"/>
          <p:cNvSpPr/>
          <p:nvPr/>
        </p:nvSpPr>
        <p:spPr>
          <a:xfrm>
            <a:off x="5194662" y="2120537"/>
            <a:ext cx="191589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6" name="Rectangle 35"/>
          <p:cNvSpPr/>
          <p:nvPr/>
        </p:nvSpPr>
        <p:spPr>
          <a:xfrm>
            <a:off x="7245531" y="5590903"/>
            <a:ext cx="296092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7" name="Rectangle 36"/>
          <p:cNvSpPr/>
          <p:nvPr/>
        </p:nvSpPr>
        <p:spPr>
          <a:xfrm>
            <a:off x="7215051" y="2111829"/>
            <a:ext cx="296092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47360" y="1162594"/>
                <a:ext cx="43531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1162594"/>
                <a:ext cx="435312" cy="6458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601523" y="1219838"/>
                <a:ext cx="1532214" cy="392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ra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523" y="1219838"/>
                <a:ext cx="1532214" cy="3923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65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0" grpId="0"/>
      <p:bldP spid="18" grpId="0"/>
      <p:bldP spid="19" grpId="0"/>
      <p:bldP spid="23" grpId="0"/>
      <p:bldP spid="24" grpId="0"/>
      <p:bldP spid="16" grpId="0"/>
      <p:bldP spid="26" grpId="0"/>
      <p:bldP spid="27" grpId="0" animBg="1"/>
      <p:bldP spid="28" grpId="0"/>
      <p:bldP spid="29" grpId="0" animBg="1"/>
      <p:bldP spid="30" grpId="0"/>
      <p:bldP spid="17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rad>
                          </m:e>
                        </m:d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using the following substitution: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38918" y="4235800"/>
                <a:ext cx="1109791" cy="558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18" y="4235800"/>
                <a:ext cx="1109791" cy="5583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133273" y="4231869"/>
                <a:ext cx="1136145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273" y="4231869"/>
                <a:ext cx="1136145" cy="553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011967" y="1878643"/>
                <a:ext cx="830868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967" y="1878643"/>
                <a:ext cx="830868" cy="738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293326" y="1240971"/>
                <a:ext cx="43531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326" y="1240971"/>
                <a:ext cx="435312" cy="645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347489" y="1298215"/>
                <a:ext cx="1532214" cy="392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ra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489" y="1298215"/>
                <a:ext cx="1532214" cy="3923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93623" y="1928948"/>
                <a:ext cx="763029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23" y="1928948"/>
                <a:ext cx="763029" cy="553228"/>
              </a:xfrm>
              <a:prstGeom prst="rect">
                <a:avLst/>
              </a:prstGeom>
              <a:blipFill>
                <a:blip r:embed="rId8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203372" y="2072639"/>
                <a:ext cx="303481" cy="248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372" y="2072639"/>
                <a:ext cx="303481" cy="248979"/>
              </a:xfrm>
              <a:prstGeom prst="rect">
                <a:avLst/>
              </a:prstGeom>
              <a:blipFill>
                <a:blip r:embed="rId9"/>
                <a:stretch>
                  <a:fillRect r="-8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03818" y="1963782"/>
                <a:ext cx="435312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818" y="1963782"/>
                <a:ext cx="435312" cy="4610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4524104" y="1415142"/>
            <a:ext cx="178526" cy="2220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7" name="Rectangle 46"/>
          <p:cNvSpPr/>
          <p:nvPr/>
        </p:nvSpPr>
        <p:spPr>
          <a:xfrm>
            <a:off x="4580709" y="1950719"/>
            <a:ext cx="583473" cy="5225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8" name="Rectangle 47"/>
          <p:cNvSpPr/>
          <p:nvPr/>
        </p:nvSpPr>
        <p:spPr>
          <a:xfrm>
            <a:off x="805543" y="4288972"/>
            <a:ext cx="918754" cy="47461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9" name="Rectangle 48"/>
          <p:cNvSpPr/>
          <p:nvPr/>
        </p:nvSpPr>
        <p:spPr>
          <a:xfrm>
            <a:off x="4702629" y="1358538"/>
            <a:ext cx="731520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0" name="Rectangle 49"/>
          <p:cNvSpPr/>
          <p:nvPr/>
        </p:nvSpPr>
        <p:spPr>
          <a:xfrm>
            <a:off x="5194664" y="2050870"/>
            <a:ext cx="326571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1" name="Rectangle 50"/>
          <p:cNvSpPr/>
          <p:nvPr/>
        </p:nvSpPr>
        <p:spPr>
          <a:xfrm>
            <a:off x="1471749" y="3796938"/>
            <a:ext cx="1036320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2" name="Rectangle 51"/>
          <p:cNvSpPr/>
          <p:nvPr/>
        </p:nvSpPr>
        <p:spPr>
          <a:xfrm>
            <a:off x="2181498" y="4284616"/>
            <a:ext cx="953588" cy="49638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3" name="Rectangle 52"/>
          <p:cNvSpPr/>
          <p:nvPr/>
        </p:nvSpPr>
        <p:spPr>
          <a:xfrm>
            <a:off x="5495110" y="1393372"/>
            <a:ext cx="313507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4" name="Rectangle 53"/>
          <p:cNvSpPr/>
          <p:nvPr/>
        </p:nvSpPr>
        <p:spPr>
          <a:xfrm>
            <a:off x="5486399" y="1972492"/>
            <a:ext cx="461555" cy="4833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898717" y="1532708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113418" y="1500368"/>
                <a:ext cx="160237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Replace each term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with expressions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418" y="1500368"/>
                <a:ext cx="1602378" cy="738664"/>
              </a:xfrm>
              <a:prstGeom prst="rect">
                <a:avLst/>
              </a:prstGeom>
              <a:blipFill>
                <a:blip r:embed="rId11"/>
                <a:stretch>
                  <a:fillRect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007612" y="2588391"/>
                <a:ext cx="2213748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612" y="2588391"/>
                <a:ext cx="2213748" cy="7382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3985841" y="3280723"/>
                <a:ext cx="2224007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841" y="3280723"/>
                <a:ext cx="2224007" cy="7382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4007612" y="4347524"/>
                <a:ext cx="3850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612" y="4347524"/>
                <a:ext cx="385042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07710" y="4020515"/>
                <a:ext cx="614271" cy="893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f>
                            <m:fPr>
                              <m:type m:val="skw"/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710" y="4020515"/>
                <a:ext cx="614271" cy="8937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756201" y="4024868"/>
                <a:ext cx="829394" cy="863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f>
                            <m:fPr>
                              <m:type m:val="skw"/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201" y="4024868"/>
                <a:ext cx="829394" cy="8639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413698" y="4334022"/>
                <a:ext cx="53104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698" y="4334022"/>
                <a:ext cx="531043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c 6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120786" y="2242456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361613" y="2427831"/>
            <a:ext cx="160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Rewrite/simplify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046764" y="2952204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026334" y="3006950"/>
            <a:ext cx="160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Expand the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016284" y="3740330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204860" y="3803785"/>
            <a:ext cx="160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 each term separately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003258" y="4970186"/>
                <a:ext cx="1877694" cy="559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258" y="4970186"/>
                <a:ext cx="1877694" cy="5599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3990195" y="5697352"/>
                <a:ext cx="3271537" cy="559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m:rPr>
                                  <m:nor/>
                                </m:rPr>
                                <a:rPr lang="en-GB" sz="1600" dirty="0">
                                  <a:latin typeface="Comic Sans MS" pitchFamily="66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m:rPr>
                                  <m:nor/>
                                </m:rPr>
                                <a:rPr lang="en-GB" sz="1600" dirty="0">
                                  <a:latin typeface="Comic Sans MS" pitchFamily="66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95" y="5697352"/>
                <a:ext cx="3271537" cy="55996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c 6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820341" y="4519747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052460" y="4696413"/>
            <a:ext cx="94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096146" y="5316582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328264" y="5092654"/>
            <a:ext cx="19724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Finally, we can replace all terms with the original substitution that we used!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545876" y="5177246"/>
            <a:ext cx="182878" cy="2046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5" name="Rectangle 74"/>
          <p:cNvSpPr/>
          <p:nvPr/>
        </p:nvSpPr>
        <p:spPr>
          <a:xfrm>
            <a:off x="4602482" y="5886993"/>
            <a:ext cx="761998" cy="2177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6" name="Rectangle 75"/>
          <p:cNvSpPr/>
          <p:nvPr/>
        </p:nvSpPr>
        <p:spPr>
          <a:xfrm>
            <a:off x="5895705" y="5882638"/>
            <a:ext cx="761998" cy="2177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7" name="Rectangle 76"/>
          <p:cNvSpPr/>
          <p:nvPr/>
        </p:nvSpPr>
        <p:spPr>
          <a:xfrm>
            <a:off x="5177248" y="5190306"/>
            <a:ext cx="178523" cy="1828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29447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7" grpId="0"/>
      <p:bldP spid="43" grpId="0"/>
      <p:bldP spid="45" grpId="0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6" grpId="0"/>
      <p:bldP spid="57" grpId="0"/>
      <p:bldP spid="58" grpId="0"/>
      <p:bldP spid="59" grpId="0"/>
      <p:bldP spid="9" grpId="0"/>
      <p:bldP spid="60" grpId="0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/>
      <p:bldP spid="69" grpId="0"/>
      <p:bldP spid="70" grpId="0" animBg="1"/>
      <p:bldP spid="71" grpId="0"/>
      <p:bldP spid="72" grpId="0" animBg="1"/>
      <p:bldP spid="73" grpId="0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rad>
                          </m:e>
                        </m:d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using the following substitution: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You will need to rewrite the integral in terms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only…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416731" y="1626136"/>
            <a:ext cx="322217" cy="4180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25143" y="2100753"/>
                <a:ext cx="161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3" y="2100753"/>
                <a:ext cx="161711" cy="246221"/>
              </a:xfrm>
              <a:prstGeom prst="rect">
                <a:avLst/>
              </a:prstGeom>
              <a:blipFill>
                <a:blip r:embed="rId3"/>
                <a:stretch>
                  <a:fillRect l="-14815" r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6953794" y="1647908"/>
            <a:ext cx="322217" cy="4180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36823" y="2118169"/>
                <a:ext cx="2803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823" y="2118169"/>
                <a:ext cx="280333" cy="246221"/>
              </a:xfrm>
              <a:prstGeom prst="rect">
                <a:avLst/>
              </a:prstGeom>
              <a:blipFill>
                <a:blip r:embed="rId4"/>
                <a:stretch>
                  <a:fillRect l="-17391" r="-1521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26331" y="2118170"/>
                <a:ext cx="6344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331" y="2118170"/>
                <a:ext cx="634404" cy="246221"/>
              </a:xfrm>
              <a:prstGeom prst="rect">
                <a:avLst/>
              </a:prstGeom>
              <a:blipFill>
                <a:blip r:embed="rId5"/>
                <a:stretch>
                  <a:fillRect l="-7692" r="-673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6270171" y="1669679"/>
            <a:ext cx="130629" cy="4354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39696" y="2526753"/>
                <a:ext cx="52910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 are 3 separate parts written in terms of ‘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All of these need to replaced with equivalents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based on the substitution we are using…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696" y="2526753"/>
                <a:ext cx="5291092" cy="954107"/>
              </a:xfrm>
              <a:prstGeom prst="rect">
                <a:avLst/>
              </a:prstGeom>
              <a:blipFill>
                <a:blip r:embed="rId6"/>
                <a:stretch>
                  <a:fillRect t="-637" r="-115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26043" y="3634951"/>
                <a:ext cx="13186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043" y="3634951"/>
                <a:ext cx="131869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10230" y="4470931"/>
                <a:ext cx="1204881" cy="584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230" y="4470931"/>
                <a:ext cx="1204881" cy="5848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413844" y="4437576"/>
                <a:ext cx="1138325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844" y="4437576"/>
                <a:ext cx="1138325" cy="5598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5637320" y="4050795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437790" y="4043397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391378" y="5077572"/>
                <a:ext cx="13828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378" y="5077572"/>
                <a:ext cx="138287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486715" y="5555572"/>
                <a:ext cx="115525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715" y="5555572"/>
                <a:ext cx="1155253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456590" y="3950563"/>
            <a:ext cx="145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5 and divide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06465" y="4031941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542143" y="4758430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741043" y="4807553"/>
                <a:ext cx="14029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043" y="4807553"/>
                <a:ext cx="1402957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596889" y="5230425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758798" y="5297305"/>
            <a:ext cx="1172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45871" y="6045693"/>
                <a:ext cx="44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now have expressions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all of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terms in the original integral…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871" y="6045693"/>
                <a:ext cx="4492102" cy="523220"/>
              </a:xfrm>
              <a:prstGeom prst="rect">
                <a:avLst/>
              </a:prstGeom>
              <a:blipFill>
                <a:blip r:embed="rId13"/>
                <a:stretch>
                  <a:fillRect l="-271" t="-2326" r="-1221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6174377" y="3683726"/>
            <a:ext cx="661851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3" name="Rectangle 32"/>
          <p:cNvSpPr/>
          <p:nvPr/>
        </p:nvSpPr>
        <p:spPr>
          <a:xfrm>
            <a:off x="6013268" y="2111828"/>
            <a:ext cx="661851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4" name="Rectangle 33"/>
          <p:cNvSpPr/>
          <p:nvPr/>
        </p:nvSpPr>
        <p:spPr>
          <a:xfrm>
            <a:off x="5495108" y="4676502"/>
            <a:ext cx="191589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5" name="Rectangle 34"/>
          <p:cNvSpPr/>
          <p:nvPr/>
        </p:nvSpPr>
        <p:spPr>
          <a:xfrm>
            <a:off x="5194662" y="2120537"/>
            <a:ext cx="191589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6" name="Rectangle 35"/>
          <p:cNvSpPr/>
          <p:nvPr/>
        </p:nvSpPr>
        <p:spPr>
          <a:xfrm>
            <a:off x="7245531" y="5590903"/>
            <a:ext cx="296092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7" name="Rectangle 36"/>
          <p:cNvSpPr/>
          <p:nvPr/>
        </p:nvSpPr>
        <p:spPr>
          <a:xfrm>
            <a:off x="7215051" y="2111829"/>
            <a:ext cx="296092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47360" y="1162594"/>
                <a:ext cx="43531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1162594"/>
                <a:ext cx="435312" cy="6458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601523" y="1219838"/>
                <a:ext cx="1532214" cy="392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ra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523" y="1219838"/>
                <a:ext cx="1532214" cy="3923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33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0" grpId="0"/>
      <p:bldP spid="18" grpId="0"/>
      <p:bldP spid="19" grpId="0"/>
      <p:bldP spid="23" grpId="0"/>
      <p:bldP spid="24" grpId="0"/>
      <p:bldP spid="16" grpId="0"/>
      <p:bldP spid="26" grpId="0"/>
      <p:bldP spid="27" grpId="0" animBg="1"/>
      <p:bldP spid="28" grpId="0"/>
      <p:bldP spid="29" grpId="0" animBg="1"/>
      <p:bldP spid="30" grpId="0"/>
      <p:bldP spid="17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rad>
                          </m:e>
                        </m:d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using the following substitution: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91373" y="4235800"/>
                <a:ext cx="1204881" cy="584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73" y="4235800"/>
                <a:ext cx="1204881" cy="584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132428" y="4379915"/>
                <a:ext cx="115525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428" y="4379915"/>
                <a:ext cx="1155253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072927" y="1704471"/>
                <a:ext cx="830868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927" y="1704471"/>
                <a:ext cx="830868" cy="738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354286" y="1066799"/>
                <a:ext cx="43531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86" y="1066799"/>
                <a:ext cx="435312" cy="645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408449" y="1124043"/>
                <a:ext cx="1532214" cy="392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ra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449" y="1124043"/>
                <a:ext cx="1532214" cy="3923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54583" y="1754776"/>
                <a:ext cx="858119" cy="558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583" y="1754776"/>
                <a:ext cx="858119" cy="558230"/>
              </a:xfrm>
              <a:prstGeom prst="rect">
                <a:avLst/>
              </a:prstGeom>
              <a:blipFill>
                <a:blip r:embed="rId8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342709" y="1872341"/>
                <a:ext cx="416204" cy="307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709" y="1872341"/>
                <a:ext cx="416204" cy="307072"/>
              </a:xfrm>
              <a:prstGeom prst="rect">
                <a:avLst/>
              </a:prstGeom>
              <a:blipFill>
                <a:blip r:embed="rId9"/>
                <a:stretch>
                  <a:fillRect r="-28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730241" y="1937656"/>
                <a:ext cx="4544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241" y="1937656"/>
                <a:ext cx="454420" cy="246221"/>
              </a:xfrm>
              <a:prstGeom prst="rect">
                <a:avLst/>
              </a:prstGeom>
              <a:blipFill>
                <a:blip r:embed="rId10"/>
                <a:stretch>
                  <a:fillRect l="-5333" r="-800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4585064" y="1240970"/>
            <a:ext cx="178526" cy="2220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7" name="Rectangle 46"/>
          <p:cNvSpPr/>
          <p:nvPr/>
        </p:nvSpPr>
        <p:spPr>
          <a:xfrm>
            <a:off x="4641669" y="1750423"/>
            <a:ext cx="653142" cy="5486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8" name="Rectangle 47"/>
          <p:cNvSpPr/>
          <p:nvPr/>
        </p:nvSpPr>
        <p:spPr>
          <a:xfrm>
            <a:off x="748937" y="4275909"/>
            <a:ext cx="1036320" cy="5138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9" name="Rectangle 48"/>
          <p:cNvSpPr/>
          <p:nvPr/>
        </p:nvSpPr>
        <p:spPr>
          <a:xfrm>
            <a:off x="4763589" y="1184366"/>
            <a:ext cx="731520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0" name="Rectangle 49"/>
          <p:cNvSpPr/>
          <p:nvPr/>
        </p:nvSpPr>
        <p:spPr>
          <a:xfrm>
            <a:off x="5342710" y="1885406"/>
            <a:ext cx="422364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1" name="Rectangle 50"/>
          <p:cNvSpPr/>
          <p:nvPr/>
        </p:nvSpPr>
        <p:spPr>
          <a:xfrm>
            <a:off x="1367246" y="3796938"/>
            <a:ext cx="1140823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2" name="Rectangle 51"/>
          <p:cNvSpPr/>
          <p:nvPr/>
        </p:nvSpPr>
        <p:spPr>
          <a:xfrm>
            <a:off x="2190207" y="4423955"/>
            <a:ext cx="953588" cy="2612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3" name="Rectangle 52"/>
          <p:cNvSpPr/>
          <p:nvPr/>
        </p:nvSpPr>
        <p:spPr>
          <a:xfrm>
            <a:off x="5556070" y="1219200"/>
            <a:ext cx="313507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4" name="Rectangle 53"/>
          <p:cNvSpPr/>
          <p:nvPr/>
        </p:nvSpPr>
        <p:spPr>
          <a:xfrm>
            <a:off x="5738947" y="1894114"/>
            <a:ext cx="461556" cy="30044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159974" y="1349828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374675" y="1317488"/>
                <a:ext cx="160237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Replace each term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with expressions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675" y="1317488"/>
                <a:ext cx="1602378" cy="738664"/>
              </a:xfrm>
              <a:prstGeom prst="rect">
                <a:avLst/>
              </a:prstGeom>
              <a:blipFill>
                <a:blip r:embed="rId11"/>
                <a:stretch>
                  <a:fillRect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025029" y="2414219"/>
                <a:ext cx="2374240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29" y="2414219"/>
                <a:ext cx="2374240" cy="7382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4029384" y="3106551"/>
                <a:ext cx="2224007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384" y="3106551"/>
                <a:ext cx="2224007" cy="7382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4068572" y="4173352"/>
                <a:ext cx="3850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572" y="4173352"/>
                <a:ext cx="385042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77379" y="3863761"/>
                <a:ext cx="596445" cy="714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379" y="3863761"/>
                <a:ext cx="596445" cy="71436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825870" y="3868114"/>
                <a:ext cx="829394" cy="719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870" y="3868114"/>
                <a:ext cx="829394" cy="7193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474658" y="4159850"/>
                <a:ext cx="53104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658" y="4159850"/>
                <a:ext cx="531043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c 6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181746" y="2068284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422573" y="2253659"/>
            <a:ext cx="160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Rewrite/simplify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186101" y="2778032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165671" y="2832778"/>
            <a:ext cx="160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Expand the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077244" y="3566158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265820" y="3629613"/>
            <a:ext cx="160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 each term separately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020675" y="4647968"/>
                <a:ext cx="1928990" cy="559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675" y="4647968"/>
                <a:ext cx="1928990" cy="5599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4025029" y="5244505"/>
                <a:ext cx="3745384" cy="655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29" y="5244505"/>
                <a:ext cx="3745384" cy="65594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c 6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881301" y="4345576"/>
            <a:ext cx="258242" cy="57476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078585" y="4443864"/>
            <a:ext cx="94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601242" y="5003073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794171" y="4726894"/>
                <a:ext cx="134983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Finally, we can replace all terms with a substitution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171" y="4726894"/>
                <a:ext cx="1349830" cy="1169551"/>
              </a:xfrm>
              <a:prstGeom prst="rect">
                <a:avLst/>
              </a:prstGeom>
              <a:blipFill>
                <a:blip r:embed="rId20"/>
                <a:stretch>
                  <a:fillRect l="-905" t="-521" r="-4525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/>
          <p:cNvSpPr/>
          <p:nvPr/>
        </p:nvSpPr>
        <p:spPr>
          <a:xfrm>
            <a:off x="4606836" y="4855028"/>
            <a:ext cx="182878" cy="2046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5" name="Rectangle 74"/>
          <p:cNvSpPr/>
          <p:nvPr/>
        </p:nvSpPr>
        <p:spPr>
          <a:xfrm>
            <a:off x="4737463" y="5529942"/>
            <a:ext cx="714101" cy="22642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6" name="Rectangle 75"/>
          <p:cNvSpPr/>
          <p:nvPr/>
        </p:nvSpPr>
        <p:spPr>
          <a:xfrm>
            <a:off x="6252756" y="5534294"/>
            <a:ext cx="748935" cy="2177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7" name="Rectangle 76"/>
          <p:cNvSpPr/>
          <p:nvPr/>
        </p:nvSpPr>
        <p:spPr>
          <a:xfrm>
            <a:off x="5238208" y="4868088"/>
            <a:ext cx="178523" cy="1828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93658" y="4864129"/>
                <a:ext cx="1601208" cy="461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m:rPr>
                                  <m:nor/>
                                </m:rPr>
                                <a:rPr lang="en-GB" sz="1600" dirty="0">
                                  <a:latin typeface="Comic Sans MS" pitchFamily="66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658" y="4864129"/>
                <a:ext cx="1601208" cy="46198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Arc 77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2437061" y="3984170"/>
            <a:ext cx="837362" cy="112776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3082837" y="4034563"/>
            <a:ext cx="949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Square root both sides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267098" y="4902926"/>
            <a:ext cx="1362891" cy="40059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3985841" y="6032630"/>
                <a:ext cx="3201004" cy="577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841" y="6032630"/>
                <a:ext cx="3201004" cy="5775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rc 8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509802" y="5704113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537268" y="5906905"/>
            <a:ext cx="1349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932" y="5660572"/>
            <a:ext cx="3030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The answer we got here is exactly the same as using the previous substitution!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3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7" grpId="0"/>
      <p:bldP spid="43" grpId="0"/>
      <p:bldP spid="45" grpId="0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6" grpId="0"/>
      <p:bldP spid="57" grpId="0"/>
      <p:bldP spid="58" grpId="0"/>
      <p:bldP spid="59" grpId="0"/>
      <p:bldP spid="9" grpId="0"/>
      <p:bldP spid="60" grpId="0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/>
      <p:bldP spid="69" grpId="0"/>
      <p:bldP spid="70" grpId="0" animBg="1"/>
      <p:bldP spid="71" grpId="0"/>
      <p:bldP spid="72" grpId="0" animBg="1"/>
      <p:bldP spid="73" grpId="0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2" grpId="0"/>
      <p:bldP spid="78" grpId="1" animBg="1"/>
      <p:bldP spid="78" grpId="2" animBg="1"/>
      <p:bldP spid="79" grpId="1"/>
      <p:bldP spid="79" grpId="2"/>
      <p:bldP spid="80" grpId="0" animBg="1"/>
      <p:bldP spid="80" grpId="1" animBg="1"/>
      <p:bldP spid="81" grpId="0"/>
      <p:bldP spid="82" grpId="0" animBg="1"/>
      <p:bldP spid="83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the substitution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to find: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𝑐𝑜𝑠𝑥𝑠𝑖𝑛𝑥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As before, all terms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need to be replaced with equivalent terms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…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484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5400246" y="1440390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246" y="1440390"/>
                <a:ext cx="138711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4310110" y="2380873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10" y="2380873"/>
                <a:ext cx="138711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6172738" y="2251724"/>
                <a:ext cx="1167692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738" y="2251724"/>
                <a:ext cx="1167692" cy="559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/>
          <p:cNvCxnSpPr/>
          <p:nvPr/>
        </p:nvCxnSpPr>
        <p:spPr>
          <a:xfrm flipH="1">
            <a:off x="5410897" y="1864943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6211367" y="1857545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6176726" y="2891720"/>
                <a:ext cx="14464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726" y="2891720"/>
                <a:ext cx="144642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4230167" y="1877923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380042" y="1846089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3" name="Arc 9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437640" y="2589995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636540" y="2639118"/>
                <a:ext cx="14029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540" y="2639118"/>
                <a:ext cx="1402957" cy="307777"/>
              </a:xfrm>
              <a:prstGeom prst="rect">
                <a:avLst/>
              </a:prstGeom>
              <a:blipFill>
                <a:blip r:embed="rId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156419" y="3355293"/>
                <a:ext cx="27611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Notice that this means we can replace the whole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with just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419" y="3355293"/>
                <a:ext cx="2761157" cy="738664"/>
              </a:xfrm>
              <a:prstGeom prst="rect">
                <a:avLst/>
              </a:prstGeom>
              <a:blipFill>
                <a:blip r:embed="rId8"/>
                <a:stretch>
                  <a:fillRect t="-820" r="-1325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le 99"/>
          <p:cNvSpPr/>
          <p:nvPr/>
        </p:nvSpPr>
        <p:spPr>
          <a:xfrm>
            <a:off x="997132" y="3923211"/>
            <a:ext cx="474618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01" name="Rectangle 100"/>
          <p:cNvSpPr/>
          <p:nvPr/>
        </p:nvSpPr>
        <p:spPr>
          <a:xfrm>
            <a:off x="2856412" y="3910149"/>
            <a:ext cx="330925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02" name="Rectangle 101"/>
          <p:cNvSpPr/>
          <p:nvPr/>
        </p:nvSpPr>
        <p:spPr>
          <a:xfrm flipV="1">
            <a:off x="6731726" y="2934790"/>
            <a:ext cx="766354" cy="27867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20549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9" grpId="0"/>
      <p:bldP spid="91" grpId="0"/>
      <p:bldP spid="92" grpId="0"/>
      <p:bldP spid="93" grpId="0" animBg="1"/>
      <p:bldP spid="94" grpId="0"/>
      <p:bldP spid="96" grpId="0"/>
      <p:bldP spid="100" grpId="0" animBg="1"/>
      <p:bldP spid="101" grpId="0" animBg="1"/>
      <p:bldP spid="10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the substitution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to find: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𝑐𝑜𝑠𝑥𝑠𝑖𝑛𝑥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484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359471" y="4627728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471" y="4627728"/>
                <a:ext cx="138711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608968" y="5202451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68" y="5202451"/>
                <a:ext cx="138711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987904" y="5208200"/>
                <a:ext cx="14464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904" y="5208200"/>
                <a:ext cx="144642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38168" y="1382349"/>
                <a:ext cx="2237471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𝑐𝑜𝑠𝑥𝑠𝑖𝑛𝑥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168" y="1382349"/>
                <a:ext cx="2237471" cy="6574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650935" y="1996304"/>
                <a:ext cx="749179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935" y="1996304"/>
                <a:ext cx="749179" cy="6574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012341" y="2122578"/>
                <a:ext cx="7947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341" y="2122578"/>
                <a:ext cx="79470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574044" y="2118223"/>
                <a:ext cx="56367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44" y="2118223"/>
                <a:ext cx="56367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952866" y="2131286"/>
                <a:ext cx="4360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866" y="2131286"/>
                <a:ext cx="43608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37872" y="2610258"/>
                <a:ext cx="1548822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872" y="2610258"/>
                <a:ext cx="1548822" cy="6574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642227" y="3232920"/>
                <a:ext cx="1307024" cy="527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227" y="3232920"/>
                <a:ext cx="1307024" cy="52764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908911" y="1715588"/>
            <a:ext cx="266952" cy="55735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158446" y="1709374"/>
            <a:ext cx="198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 using the expressions we found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225288" y="2320834"/>
            <a:ext cx="266952" cy="55735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985802" y="2943497"/>
            <a:ext cx="266952" cy="55735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468984" y="1567543"/>
            <a:ext cx="383176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1" name="Rectangle 30"/>
          <p:cNvSpPr/>
          <p:nvPr/>
        </p:nvSpPr>
        <p:spPr>
          <a:xfrm>
            <a:off x="5133703" y="2146663"/>
            <a:ext cx="544285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2" name="Rectangle 31"/>
          <p:cNvSpPr/>
          <p:nvPr/>
        </p:nvSpPr>
        <p:spPr>
          <a:xfrm>
            <a:off x="5677990" y="2151017"/>
            <a:ext cx="374468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3" name="Rectangle 32"/>
          <p:cNvSpPr/>
          <p:nvPr/>
        </p:nvSpPr>
        <p:spPr>
          <a:xfrm>
            <a:off x="6048104" y="2146663"/>
            <a:ext cx="291736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4" name="Rectangle 33"/>
          <p:cNvSpPr/>
          <p:nvPr/>
        </p:nvSpPr>
        <p:spPr>
          <a:xfrm>
            <a:off x="5094515" y="1558835"/>
            <a:ext cx="409302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5" name="Rectangle 34"/>
          <p:cNvSpPr/>
          <p:nvPr/>
        </p:nvSpPr>
        <p:spPr>
          <a:xfrm>
            <a:off x="6718664" y="1545772"/>
            <a:ext cx="283027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6" name="Rectangle 35"/>
          <p:cNvSpPr/>
          <p:nvPr/>
        </p:nvSpPr>
        <p:spPr>
          <a:xfrm>
            <a:off x="5860870" y="1558834"/>
            <a:ext cx="853439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453051" y="2432186"/>
            <a:ext cx="1184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Multiply out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165669" y="3041786"/>
            <a:ext cx="1184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139688" y="3635829"/>
            <a:ext cx="266952" cy="55735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397932" y="3612198"/>
            <a:ext cx="1859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Use the original substitution for u…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585622" y="3890418"/>
                <a:ext cx="2798908" cy="527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622" y="3890418"/>
                <a:ext cx="2798908" cy="52764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2246811" y="2969623"/>
            <a:ext cx="1175657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5" name="Rectangle 44"/>
          <p:cNvSpPr/>
          <p:nvPr/>
        </p:nvSpPr>
        <p:spPr>
          <a:xfrm>
            <a:off x="4907280" y="3278777"/>
            <a:ext cx="143691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6" name="Rectangle 45"/>
          <p:cNvSpPr/>
          <p:nvPr/>
        </p:nvSpPr>
        <p:spPr>
          <a:xfrm>
            <a:off x="5320937" y="3274423"/>
            <a:ext cx="143691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7" name="Rectangle 46"/>
          <p:cNvSpPr/>
          <p:nvPr/>
        </p:nvSpPr>
        <p:spPr>
          <a:xfrm>
            <a:off x="4933406" y="3940628"/>
            <a:ext cx="779417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8" name="Rectangle 47"/>
          <p:cNvSpPr/>
          <p:nvPr/>
        </p:nvSpPr>
        <p:spPr>
          <a:xfrm>
            <a:off x="6017623" y="3936273"/>
            <a:ext cx="779417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9" name="Rectangle 48"/>
          <p:cNvSpPr/>
          <p:nvPr/>
        </p:nvSpPr>
        <p:spPr>
          <a:xfrm>
            <a:off x="622664" y="5264332"/>
            <a:ext cx="1232261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0" name="Rectangle 49"/>
          <p:cNvSpPr/>
          <p:nvPr/>
        </p:nvSpPr>
        <p:spPr>
          <a:xfrm>
            <a:off x="1419497" y="4685211"/>
            <a:ext cx="1232261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1" name="Rectangle 50"/>
          <p:cNvSpPr/>
          <p:nvPr/>
        </p:nvSpPr>
        <p:spPr>
          <a:xfrm>
            <a:off x="2059577" y="5264332"/>
            <a:ext cx="1267097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16236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8" grpId="0"/>
      <p:bldP spid="39" grpId="0" animBg="1"/>
      <p:bldP spid="40" grpId="0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Prove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1185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580072" y="1440390"/>
                <a:ext cx="10274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72" y="1440390"/>
                <a:ext cx="102746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505822" y="1632053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696013" y="1707302"/>
            <a:ext cx="1402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450626" y="1854047"/>
                <a:ext cx="1173142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626" y="1854047"/>
                <a:ext cx="1173142" cy="559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806269" y="2193756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996460" y="2269005"/>
                <a:ext cx="14029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460" y="2269005"/>
                <a:ext cx="1402957" cy="307777"/>
              </a:xfrm>
              <a:prstGeom prst="rect">
                <a:avLst/>
              </a:prstGeom>
              <a:blipFill>
                <a:blip r:embed="rId5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463663" y="2537670"/>
                <a:ext cx="145187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663" y="2537670"/>
                <a:ext cx="145187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59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  <p:bldP spid="54" grpId="0"/>
      <p:bldP spid="55" grpId="0"/>
      <p:bldP spid="56" grpId="0" animBg="1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integrate using standard functions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Standard functions are those which you have already seen, but from the perspective </a:t>
            </a:r>
            <a:r>
              <a:rPr lang="en-US" sz="1600">
                <a:latin typeface="Comic Sans MS" pitchFamily="66" charset="0"/>
              </a:rPr>
              <a:t>of differentiation.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19748" y="1554480"/>
                <a:ext cx="11452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48" y="1554480"/>
                <a:ext cx="1145250" cy="276999"/>
              </a:xfrm>
              <a:prstGeom prst="rect">
                <a:avLst/>
              </a:prstGeom>
              <a:blipFill>
                <a:blip r:embed="rId2"/>
                <a:stretch>
                  <a:fillRect l="-6915" t="-2222" r="-4255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63143" y="2002971"/>
                <a:ext cx="992644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43" y="2002971"/>
                <a:ext cx="992644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93624" y="3595668"/>
                <a:ext cx="94006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24" y="3595668"/>
                <a:ext cx="940065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49337" y="4087702"/>
                <a:ext cx="1684692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337" y="4087702"/>
                <a:ext cx="1684692" cy="7265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30091" y="4279291"/>
                <a:ext cx="3904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091" y="4279291"/>
                <a:ext cx="390427" cy="276999"/>
              </a:xfrm>
              <a:prstGeom prst="rect">
                <a:avLst/>
              </a:prstGeom>
              <a:blipFill>
                <a:blip r:embed="rId6"/>
                <a:stretch>
                  <a:fillRect l="-14063" r="-625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>
          <a:xfrm flipV="1">
            <a:off x="5704115" y="1698171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 flipV="1">
            <a:off x="5995852" y="3909176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61165" y="1820091"/>
                <a:ext cx="28360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165" y="1820091"/>
                <a:ext cx="2836033" cy="307777"/>
              </a:xfrm>
              <a:prstGeom prst="rect">
                <a:avLst/>
              </a:prstGeom>
              <a:blipFill>
                <a:blip r:embed="rId7"/>
                <a:stretch>
                  <a:fillRect l="-644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3692" y="2618532"/>
                <a:ext cx="5021634" cy="936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differentiating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leads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it follows that integrating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should lead to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(since the process is being reversed…)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692" y="2618532"/>
                <a:ext cx="5021634" cy="936860"/>
              </a:xfrm>
              <a:prstGeom prst="rect">
                <a:avLst/>
              </a:prstGeom>
              <a:blipFill>
                <a:blip r:embed="rId8"/>
                <a:stretch>
                  <a:fillRect r="-1215"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90145" y="3874129"/>
                <a:ext cx="25144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Integrate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Don’t forget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145" y="3874129"/>
                <a:ext cx="2514471" cy="523220"/>
              </a:xfrm>
              <a:prstGeom prst="rect">
                <a:avLst/>
              </a:prstGeom>
              <a:blipFill>
                <a:blip r:embed="rId9"/>
                <a:stretch>
                  <a:fillRect l="-726"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44983" y="4710364"/>
                <a:ext cx="2223557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983" y="4710364"/>
                <a:ext cx="2223557" cy="7265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 flipV="1">
            <a:off x="6122126" y="4488296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242100" y="4518564"/>
            <a:ext cx="2675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 this case, a modulus is usually used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673071" y="5546175"/>
                <a:ext cx="520967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 reason a modulus sign is used here is because if we then have to evaluate using negative numbers, we cannot substitute them in (you cannot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ln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of a negative value)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071" y="5546175"/>
                <a:ext cx="5209672" cy="738664"/>
              </a:xfrm>
              <a:prstGeom prst="rect">
                <a:avLst/>
              </a:prstGeom>
              <a:blipFill>
                <a:blip r:embed="rId11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3" grpId="0" animBg="1"/>
      <p:bldP spid="11" grpId="0" animBg="1"/>
      <p:bldP spid="4" grpId="0"/>
      <p:bldP spid="13" grpId="0"/>
      <p:bldP spid="15" grpId="0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Prove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1185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300966" y="5071863"/>
                <a:ext cx="145187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966" y="5071863"/>
                <a:ext cx="1451872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46783" y="1399768"/>
                <a:ext cx="1501821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783" y="1399768"/>
                <a:ext cx="1501821" cy="657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376966" y="2092099"/>
                <a:ext cx="789255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966" y="2092099"/>
                <a:ext cx="789255" cy="657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20955" y="2096454"/>
                <a:ext cx="1296573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955" y="2096454"/>
                <a:ext cx="1296573" cy="576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813881" y="2214020"/>
                <a:ext cx="84439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881" y="2214020"/>
                <a:ext cx="84439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363904" y="2784431"/>
                <a:ext cx="2057999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𝑐𝑜𝑠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904" y="2784431"/>
                <a:ext cx="2057999" cy="6574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368258" y="3468054"/>
                <a:ext cx="1848839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𝑜𝑠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258" y="3468054"/>
                <a:ext cx="1848839" cy="6574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72612" y="4116843"/>
                <a:ext cx="1003993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612" y="4116843"/>
                <a:ext cx="1003993" cy="6574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385675" y="4861425"/>
                <a:ext cx="81900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675" y="4861425"/>
                <a:ext cx="819007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88107" y="5621774"/>
                <a:ext cx="13336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107" y="5621774"/>
                <a:ext cx="1333635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398737" y="5449254"/>
                <a:ext cx="132414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737" y="5449254"/>
                <a:ext cx="1324145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518886" y="1759131"/>
            <a:ext cx="230256" cy="6138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662058" y="1781325"/>
                <a:ext cx="21553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Replace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with expressions in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58" y="1781325"/>
                <a:ext cx="2155372" cy="523220"/>
              </a:xfrm>
              <a:prstGeom prst="rect">
                <a:avLst/>
              </a:prstGeom>
              <a:blipFill>
                <a:blip r:embed="rId14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462280" y="2442753"/>
            <a:ext cx="230256" cy="6138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231503" y="3108958"/>
            <a:ext cx="230256" cy="6138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009435" y="3809998"/>
            <a:ext cx="230256" cy="6138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160350" y="4415244"/>
            <a:ext cx="230256" cy="6138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608841" y="4985656"/>
            <a:ext cx="230256" cy="6138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714309" y="2456240"/>
                <a:ext cx="16807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Use an identity to replace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09" y="2456240"/>
                <a:ext cx="1680756" cy="523220"/>
              </a:xfrm>
              <a:prstGeom prst="rect">
                <a:avLst/>
              </a:prstGeom>
              <a:blipFill>
                <a:blip r:embed="rId15"/>
                <a:stretch>
                  <a:fillRect l="-362" t="-2326" r="-4348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396445" y="3148569"/>
            <a:ext cx="133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 the denominator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244046" y="3945403"/>
            <a:ext cx="87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325291" y="4524523"/>
            <a:ext cx="1127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5669279" y="5025266"/>
                <a:ext cx="19855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with an expression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79" y="5025266"/>
                <a:ext cx="1985555" cy="523220"/>
              </a:xfrm>
              <a:prstGeom prst="rect">
                <a:avLst/>
              </a:prstGeom>
              <a:blipFill>
                <a:blip r:embed="rId16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2604385" y="4741816"/>
            <a:ext cx="321696" cy="1058094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2895600" y="5012204"/>
            <a:ext cx="857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Inverse sine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47064" y="1733005"/>
            <a:ext cx="243840" cy="2177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7" name="Rectangle 36"/>
          <p:cNvSpPr/>
          <p:nvPr/>
        </p:nvSpPr>
        <p:spPr>
          <a:xfrm>
            <a:off x="5325293" y="2442753"/>
            <a:ext cx="483324" cy="2177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8" name="Rectangle 37"/>
          <p:cNvSpPr/>
          <p:nvPr/>
        </p:nvSpPr>
        <p:spPr>
          <a:xfrm>
            <a:off x="1854927" y="4580707"/>
            <a:ext cx="844730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9" name="Rectangle 38"/>
          <p:cNvSpPr/>
          <p:nvPr/>
        </p:nvSpPr>
        <p:spPr>
          <a:xfrm>
            <a:off x="5673635" y="1589314"/>
            <a:ext cx="309154" cy="23077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0" name="Rectangle 39"/>
          <p:cNvSpPr/>
          <p:nvPr/>
        </p:nvSpPr>
        <p:spPr>
          <a:xfrm>
            <a:off x="5886995" y="2246811"/>
            <a:ext cx="679268" cy="23077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3" name="Rectangle 42"/>
          <p:cNvSpPr/>
          <p:nvPr/>
        </p:nvSpPr>
        <p:spPr>
          <a:xfrm>
            <a:off x="1362892" y="5116285"/>
            <a:ext cx="1258388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4" name="Rectangle 43"/>
          <p:cNvSpPr/>
          <p:nvPr/>
        </p:nvSpPr>
        <p:spPr>
          <a:xfrm>
            <a:off x="4650378" y="4894216"/>
            <a:ext cx="182879" cy="2264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5" name="Rectangle 44"/>
          <p:cNvSpPr/>
          <p:nvPr/>
        </p:nvSpPr>
        <p:spPr>
          <a:xfrm>
            <a:off x="4663441" y="5499462"/>
            <a:ext cx="640079" cy="2264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6" name="Rectangle 45"/>
          <p:cNvSpPr/>
          <p:nvPr/>
        </p:nvSpPr>
        <p:spPr>
          <a:xfrm>
            <a:off x="1245326" y="5651861"/>
            <a:ext cx="1132114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55441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3" grpId="0"/>
      <p:bldP spid="21" grpId="0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integration by substitution to evaluate: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r>
                  <a:rPr lang="en-US" sz="1600" dirty="0">
                    <a:latin typeface="Comic Sans MS" pitchFamily="66" charset="0"/>
                  </a:rPr>
                  <a:t/>
                </a:r>
                <a:br>
                  <a:rPr lang="en-US" sz="1600" dirty="0">
                    <a:latin typeface="Comic Sans MS" pitchFamily="66" charset="0"/>
                  </a:rPr>
                </a:b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If you are not given a substitution to use, you should choose one that simplifies the most complicated part of the function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538907" y="1440390"/>
                <a:ext cx="1109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907" y="1440390"/>
                <a:ext cx="110979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448770" y="2380873"/>
                <a:ext cx="1109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770" y="2380873"/>
                <a:ext cx="110979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322523" y="2251724"/>
                <a:ext cx="868122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523" y="2251724"/>
                <a:ext cx="868122" cy="559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 flipH="1">
            <a:off x="5410897" y="1864943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211367" y="1857545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327482" y="2900429"/>
                <a:ext cx="9881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482" y="2900429"/>
                <a:ext cx="98815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4230167" y="1877923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80042" y="1846089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202508" y="2589995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401408" y="2639118"/>
                <a:ext cx="14029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408" y="2639118"/>
                <a:ext cx="1402957" cy="307777"/>
              </a:xfrm>
              <a:prstGeom prst="rect">
                <a:avLst/>
              </a:prstGeom>
              <a:blipFill>
                <a:blip r:embed="rId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689463" y="3884023"/>
            <a:ext cx="574766" cy="2786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68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2" grpId="0"/>
      <p:bldP spid="53" grpId="0"/>
      <p:bldP spid="54" grpId="0"/>
      <p:bldP spid="55" grpId="0" animBg="1"/>
      <p:bldP spid="56" grpId="0"/>
      <p:bldP spid="4" grpId="0" animBg="1"/>
      <p:bldP spid="4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integration by substitution to evaluate: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r>
                  <a:rPr lang="en-US" sz="1600" dirty="0">
                    <a:latin typeface="Comic Sans MS" pitchFamily="66" charset="0"/>
                  </a:rPr>
                  <a:t/>
                </a:r>
                <a:br>
                  <a:rPr lang="en-US" sz="1600" dirty="0">
                    <a:latin typeface="Comic Sans MS" pitchFamily="66" charset="0"/>
                  </a:rPr>
                </a:b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437171" y="4566768"/>
                <a:ext cx="1109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171" y="4566768"/>
                <a:ext cx="110979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08588" y="5036987"/>
                <a:ext cx="1109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8" y="5036987"/>
                <a:ext cx="110979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068992" y="5042738"/>
                <a:ext cx="9881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992" y="5042738"/>
                <a:ext cx="98815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3997234" y="1393792"/>
                <a:ext cx="4868091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Something extra we need to do here is replace the limits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The original limits of 2 and 0 were the limits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With the substitution, we should find the limits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instead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We can do this using the substitution we chose before…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34" y="1393792"/>
                <a:ext cx="4868091" cy="2246769"/>
              </a:xfrm>
              <a:prstGeom prst="rect">
                <a:avLst/>
              </a:prstGeom>
              <a:blipFill>
                <a:blip r:embed="rId6"/>
                <a:stretch>
                  <a:fillRect t="-543" b="-1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236617" y="3727269"/>
            <a:ext cx="339634" cy="5921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987399" y="3830894"/>
                <a:ext cx="1109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399" y="3830894"/>
                <a:ext cx="1109791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>
            <a:off x="5855034" y="4216257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655504" y="4208859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68090" y="4211820"/>
                <a:ext cx="12882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90" y="4211820"/>
                <a:ext cx="1288277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24179" y="4197403"/>
                <a:ext cx="13096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179" y="4197403"/>
                <a:ext cx="1309627" cy="276999"/>
              </a:xfrm>
              <a:prstGeom prst="rect">
                <a:avLst/>
              </a:prstGeom>
              <a:blipFill>
                <a:blip r:embed="rId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344584" y="4627729"/>
                <a:ext cx="7495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584" y="4627729"/>
                <a:ext cx="74950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881647" y="4623375"/>
                <a:ext cx="7495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647" y="4623375"/>
                <a:ext cx="749501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315097" y="519472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when we do the substitution, we also need to replace the limits with 3 and 1…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62446" y="5599672"/>
            <a:ext cx="1733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Limits of 3 and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2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/>
      <p:bldP spid="29" grpId="0"/>
      <p:bldP spid="30" grpId="0"/>
      <p:bldP spid="31" grpId="0"/>
      <p:bldP spid="32" grpId="0"/>
      <p:bldP spid="3" grpId="0"/>
      <p:bldP spid="3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integration by substitution to evaluate: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r>
                  <a:rPr lang="en-US" sz="1600" dirty="0">
                    <a:latin typeface="Comic Sans MS" pitchFamily="66" charset="0"/>
                  </a:rPr>
                  <a:t/>
                </a:r>
                <a:br>
                  <a:rPr lang="en-US" sz="1600" dirty="0">
                    <a:latin typeface="Comic Sans MS" pitchFamily="66" charset="0"/>
                  </a:rPr>
                </a:b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437171" y="4566768"/>
                <a:ext cx="1109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171" y="4566768"/>
                <a:ext cx="110979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08588" y="5036987"/>
                <a:ext cx="1109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8" y="5036987"/>
                <a:ext cx="110979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068992" y="5042738"/>
                <a:ext cx="9881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992" y="5042738"/>
                <a:ext cx="98815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90199" y="1207800"/>
                <a:ext cx="1438150" cy="576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199" y="1207800"/>
                <a:ext cx="1438150" cy="5766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302966" y="1952383"/>
                <a:ext cx="803745" cy="576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/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966" y="1952383"/>
                <a:ext cx="803745" cy="5766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16622" y="2069948"/>
                <a:ext cx="7931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622" y="2069948"/>
                <a:ext cx="793166" cy="307777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269616" y="2065594"/>
                <a:ext cx="56367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616" y="2065594"/>
                <a:ext cx="56367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622313" y="2078657"/>
                <a:ext cx="4360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313" y="2078657"/>
                <a:ext cx="43608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298612" y="2592464"/>
                <a:ext cx="1624163" cy="576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12" y="2592464"/>
                <a:ext cx="1624163" cy="5766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294257" y="3249961"/>
                <a:ext cx="1224181" cy="652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257" y="3249961"/>
                <a:ext cx="1224181" cy="6520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281193" y="4011960"/>
                <a:ext cx="2783006" cy="583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(3)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(3)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193" y="4011960"/>
                <a:ext cx="2783006" cy="5837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062446" y="5599672"/>
            <a:ext cx="1733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Limits of 3 and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276839" y="4791377"/>
                <a:ext cx="74430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=28.4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839" y="4791377"/>
                <a:ext cx="744306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052977" y="1544966"/>
            <a:ext cx="199777" cy="69313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278880" y="1541838"/>
                <a:ext cx="252548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Replace all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terms, and the limits, with the information based on the substitution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880" y="1541838"/>
                <a:ext cx="2525485" cy="738664"/>
              </a:xfrm>
              <a:prstGeom prst="rect">
                <a:avLst/>
              </a:prstGeom>
              <a:blipFill>
                <a:blip r:embed="rId15"/>
                <a:stretch>
                  <a:fillRect t="-1653" r="-1932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917994" y="2246006"/>
            <a:ext cx="199777" cy="69313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748177" y="2912211"/>
            <a:ext cx="199777" cy="69313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936897" y="3613251"/>
            <a:ext cx="199777" cy="69313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871583" y="4323000"/>
            <a:ext cx="225903" cy="62346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087292" y="2430113"/>
            <a:ext cx="2281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Multiply out the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882640" y="3087610"/>
            <a:ext cx="1127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036527" y="3649313"/>
            <a:ext cx="1493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limits and subtract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084424" y="4446147"/>
            <a:ext cx="944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3875314" y="5225564"/>
                <a:ext cx="519030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Note that because we adjusted the limits, we did not have to then replace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again, as in the previous examples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You could replace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terms and then use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limits, and you would get the same answer!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314" y="5225564"/>
                <a:ext cx="5190309" cy="1384995"/>
              </a:xfrm>
              <a:prstGeom prst="rect">
                <a:avLst/>
              </a:prstGeom>
              <a:blipFill>
                <a:blip r:embed="rId16"/>
                <a:stretch>
                  <a:fillRect t="-881" b="-3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4589418" y="1236617"/>
            <a:ext cx="261256" cy="52251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4593772" y="1998617"/>
            <a:ext cx="261256" cy="52251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1201784" y="5625737"/>
            <a:ext cx="1480456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776653" y="1389017"/>
            <a:ext cx="204650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824549" y="2107474"/>
            <a:ext cx="544285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933406" y="1389017"/>
            <a:ext cx="657497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338356" y="2107474"/>
            <a:ext cx="383176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577842" y="1389016"/>
            <a:ext cx="265609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704116" y="2098765"/>
            <a:ext cx="265609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1467396" y="4619896"/>
            <a:ext cx="971004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827316" y="5085805"/>
            <a:ext cx="971004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2120539" y="5098868"/>
            <a:ext cx="840375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52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integration by substitution to evaluate: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ra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r>
                  <a:rPr lang="en-US" sz="1600" dirty="0">
                    <a:latin typeface="Comic Sans MS" pitchFamily="66" charset="0"/>
                  </a:rPr>
                  <a:t/>
                </a:r>
                <a:br>
                  <a:rPr lang="en-US" sz="1600" dirty="0">
                    <a:latin typeface="Comic Sans MS" pitchFamily="66" charset="0"/>
                  </a:rPr>
                </a:b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If you are not given a substitution to use, you should choose one that simplifies the most complicated part of the function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0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00249" y="1440390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249" y="1440390"/>
                <a:ext cx="138711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10111" y="2380873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11" y="2380873"/>
                <a:ext cx="138711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20785" y="2269141"/>
                <a:ext cx="1167692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785" y="2269141"/>
                <a:ext cx="1167692" cy="559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5410897" y="1864943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211367" y="1857545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316064" y="2926555"/>
                <a:ext cx="14464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064" y="2926555"/>
                <a:ext cx="144642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230167" y="1877923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0042" y="1846089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542143" y="2589995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706210" y="2560741"/>
                <a:ext cx="9675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210" y="2560741"/>
                <a:ext cx="967528" cy="523220"/>
              </a:xfrm>
              <a:prstGeom prst="rect">
                <a:avLst/>
              </a:prstGeom>
              <a:blipFill>
                <a:blip r:embed="rId7"/>
                <a:stretch>
                  <a:fillRect t="-2326" r="-1258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733006" y="3936274"/>
            <a:ext cx="957943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226629" y="3355293"/>
                <a:ext cx="269094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Notice that this means we can replace the whole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with just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629" y="3355293"/>
                <a:ext cx="2690947" cy="738664"/>
              </a:xfrm>
              <a:prstGeom prst="rect">
                <a:avLst/>
              </a:prstGeom>
              <a:blipFill>
                <a:blip r:embed="rId8"/>
                <a:stretch>
                  <a:fillRect l="-452" t="-820" r="-2715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319350" y="3949337"/>
            <a:ext cx="439782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664825" y="3936274"/>
            <a:ext cx="304798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897189" y="2960914"/>
            <a:ext cx="731519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9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 animBg="1"/>
      <p:bldP spid="14" grpId="0"/>
      <p:bldP spid="15" grpId="0" animBg="1"/>
      <p:bldP spid="15" grpId="1" animBg="1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integration by substitution to evaluate: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ra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r>
                  <a:rPr lang="en-US" sz="1600" dirty="0">
                    <a:latin typeface="Comic Sans MS" pitchFamily="66" charset="0"/>
                  </a:rPr>
                  <a:t/>
                </a:r>
                <a:br>
                  <a:rPr lang="en-US" sz="1600" dirty="0">
                    <a:latin typeface="Comic Sans MS" pitchFamily="66" charset="0"/>
                  </a:rPr>
                </a:b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0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76888" y="4645144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888" y="4645144"/>
                <a:ext cx="138711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6385" y="5141490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85" y="5141490"/>
                <a:ext cx="138711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44658" y="5147241"/>
                <a:ext cx="14464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658" y="5147241"/>
                <a:ext cx="144642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822615" y="1967260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615" y="1967260"/>
                <a:ext cx="1387111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5828908" y="2352623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629378" y="2345225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81004" y="2322061"/>
                <a:ext cx="1288277" cy="337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004" y="2322061"/>
                <a:ext cx="1288277" cy="337272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98053" y="2333769"/>
                <a:ext cx="13096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053" y="2333769"/>
                <a:ext cx="1309627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18458" y="2764095"/>
                <a:ext cx="7495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458" y="2764095"/>
                <a:ext cx="749501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855521" y="2759741"/>
                <a:ext cx="7495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521" y="2759741"/>
                <a:ext cx="74950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4210594" y="327883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when we do the substitution, we also need to replace the limits with 2 and 1…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67051" y="151970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also need to adjust the limits…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93075" y="5712885"/>
            <a:ext cx="1733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Limits of 2 and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3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integration by substitution to evaluate: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ra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r>
                  <a:rPr lang="en-US" sz="1600" dirty="0">
                    <a:latin typeface="Comic Sans MS" pitchFamily="66" charset="0"/>
                  </a:rPr>
                  <a:t/>
                </a:r>
                <a:br>
                  <a:rPr lang="en-US" sz="1600" dirty="0">
                    <a:latin typeface="Comic Sans MS" pitchFamily="66" charset="0"/>
                  </a:rPr>
                </a:b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0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76888" y="4645144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888" y="4645144"/>
                <a:ext cx="138711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6385" y="5141490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85" y="5141490"/>
                <a:ext cx="138711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44658" y="5147241"/>
                <a:ext cx="14464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658" y="5147241"/>
                <a:ext cx="144642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1193075" y="5712885"/>
            <a:ext cx="1733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Limits of 2 and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934215" y="1292659"/>
                <a:ext cx="1874744" cy="634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ra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215" y="1292659"/>
                <a:ext cx="1874744" cy="6344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64397" y="2080785"/>
                <a:ext cx="794576" cy="576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/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397" y="2080785"/>
                <a:ext cx="794576" cy="5766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151929" y="2224476"/>
                <a:ext cx="449803" cy="310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929" y="2224476"/>
                <a:ext cx="449803" cy="3101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400124" y="2237538"/>
                <a:ext cx="4360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24" y="2237538"/>
                <a:ext cx="43608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751333" y="2712157"/>
                <a:ext cx="1130694" cy="575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333" y="2712157"/>
                <a:ext cx="1130694" cy="5753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755687" y="3326112"/>
                <a:ext cx="903709" cy="848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num>
                                <m:den>
                                  <m:f>
                                    <m:fPr>
                                      <m:type m:val="skw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687" y="3326112"/>
                <a:ext cx="903709" cy="8488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760041" y="4236158"/>
                <a:ext cx="947374" cy="573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041" y="4236158"/>
                <a:ext cx="947374" cy="5734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755687" y="4911072"/>
                <a:ext cx="1953548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687" y="4911072"/>
                <a:ext cx="1953548" cy="5763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760042" y="5646945"/>
                <a:ext cx="1330429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042" y="5646945"/>
                <a:ext cx="1330429" cy="497059"/>
              </a:xfrm>
              <a:prstGeom prst="rect">
                <a:avLst/>
              </a:prstGeom>
              <a:blipFill>
                <a:blip r:embed="rId1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658222" y="1671240"/>
            <a:ext cx="199777" cy="69313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836229" y="1602799"/>
            <a:ext cx="22250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Replace terms using the substitutions we worked out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765592" y="2476782"/>
            <a:ext cx="252032" cy="55380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700277" y="3073318"/>
            <a:ext cx="265094" cy="68007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488402" y="5246106"/>
            <a:ext cx="265094" cy="68007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574002" y="3800484"/>
            <a:ext cx="265094" cy="68007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518882" y="4510233"/>
            <a:ext cx="265094" cy="68007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978436" y="2556387"/>
            <a:ext cx="222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 for integration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747659" y="3144215"/>
            <a:ext cx="2225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 and use a square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839099" y="3967176"/>
            <a:ext cx="831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670766" y="4572421"/>
            <a:ext cx="174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 and subtract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727370" y="5430215"/>
            <a:ext cx="962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042265" y="1314993"/>
            <a:ext cx="287381" cy="61830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020494" y="2111829"/>
            <a:ext cx="287381" cy="5268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5647510" y="1502229"/>
            <a:ext cx="805541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5233854" y="2229395"/>
            <a:ext cx="269964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5508174" y="2233750"/>
            <a:ext cx="269964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5294814" y="1515293"/>
            <a:ext cx="400592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6439991" y="1502231"/>
            <a:ext cx="309152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1297579" y="5730242"/>
            <a:ext cx="1523998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2172790" y="5185956"/>
            <a:ext cx="1336764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1428207" y="4676504"/>
            <a:ext cx="1254033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7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11F</a:t>
            </a:r>
          </a:p>
        </p:txBody>
      </p:sp>
    </p:spTree>
    <p:extLst>
      <p:ext uri="{BB962C8B-B14F-4D97-AF65-F5344CB8AC3E}">
        <p14:creationId xmlns:p14="http://schemas.microsoft.com/office/powerpoint/2010/main" val="39789448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can also use integration by parts to integrate functions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itchFamily="66" charset="0"/>
                <a:sym typeface="Wingdings" panose="05000000000000000000" pitchFamily="2" charset="2"/>
              </a:rPr>
              <a:t>Lets begin with the product rule, and rearranging it…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59382" y="1510937"/>
                <a:ext cx="2019527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𝑢𝑣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382" y="1510937"/>
                <a:ext cx="2019527" cy="4675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28010" y="2168435"/>
                <a:ext cx="2019527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𝑢𝑣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010" y="2168435"/>
                <a:ext cx="2019527" cy="467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40479" y="2825933"/>
                <a:ext cx="2618537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𝑢𝑣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479" y="2825933"/>
                <a:ext cx="2618537" cy="6458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76204" y="3487784"/>
                <a:ext cx="198054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204" y="3487784"/>
                <a:ext cx="1980542" cy="6458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50820" y="4206241"/>
                <a:ext cx="198054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820" y="4206241"/>
                <a:ext cx="1980542" cy="645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845453" y="1780095"/>
            <a:ext cx="269450" cy="65830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040878" y="1711654"/>
                <a:ext cx="1815739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from both sides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878" y="1711654"/>
                <a:ext cx="1815739" cy="618054"/>
              </a:xfrm>
              <a:prstGeom prst="rect">
                <a:avLst/>
              </a:prstGeom>
              <a:blipFill>
                <a:blip r:embed="rId7"/>
                <a:stretch>
                  <a:fillRect r="-201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405670" y="2446300"/>
            <a:ext cx="269450" cy="65830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575487" y="3103797"/>
            <a:ext cx="269450" cy="65830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875932" y="3796129"/>
            <a:ext cx="269450" cy="65830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561907" y="2573803"/>
            <a:ext cx="2137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 each term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762203" y="3035358"/>
            <a:ext cx="23034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 the first term, the integral cancels out the differential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053941" y="3875736"/>
            <a:ext cx="190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 the other way round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779520" y="2899954"/>
            <a:ext cx="661851" cy="49638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3727269" y="4973016"/>
            <a:ext cx="503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This is the rule for integration by parts – you are given it in the formula booklet!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22020" t="63604" r="64616" b="29107"/>
          <a:stretch/>
        </p:blipFill>
        <p:spPr>
          <a:xfrm>
            <a:off x="4787093" y="5579319"/>
            <a:ext cx="2790951" cy="8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8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2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can also use integration by parts to integrate functions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30134" y="2751909"/>
                <a:ext cx="3903376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134" y="2751909"/>
                <a:ext cx="3903376" cy="968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3048000" y="3579223"/>
            <a:ext cx="444137" cy="41801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7347" y="4055067"/>
                <a:ext cx="3936276" cy="1651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function you are trying to integrate needs to be written as a function multiplied by an integral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When using the product rule, we start by labelling the functions as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When using integration by parts, we start by labelling them u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𝑑𝑣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7" y="4055067"/>
                <a:ext cx="3936276" cy="1651029"/>
              </a:xfrm>
              <a:prstGeom prst="rect">
                <a:avLst/>
              </a:prstGeom>
              <a:blipFill>
                <a:blip r:embed="rId4"/>
                <a:stretch>
                  <a:fillRect r="-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5804262" y="3661955"/>
            <a:ext cx="448492" cy="4920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64626" y="4233593"/>
                <a:ext cx="2599510" cy="727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 key aim is to make the term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easy to integrate as possible… 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626" y="4233593"/>
                <a:ext cx="2599510" cy="727700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79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using standard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30774" y="1225595"/>
                <a:ext cx="1152880" cy="583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774" y="1225595"/>
                <a:ext cx="1152880" cy="583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899997" y="2013721"/>
                <a:ext cx="1086131" cy="3431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997" y="2013721"/>
                <a:ext cx="1086131" cy="3431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886934" y="2558007"/>
                <a:ext cx="193206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⁡(−3)</m:t>
                      </m:r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934" y="2558007"/>
                <a:ext cx="1932067" cy="338554"/>
              </a:xfrm>
              <a:prstGeom prst="rect">
                <a:avLst/>
              </a:prstGeom>
              <a:blipFill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80152" y="2987970"/>
                <a:ext cx="54218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cannot now work this out, since we cannot find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of a negative number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we did the same thing, but using a modulus…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152" y="2987970"/>
                <a:ext cx="5421806" cy="954107"/>
              </a:xfrm>
              <a:prstGeom prst="rect">
                <a:avLst/>
              </a:prstGeom>
              <a:blipFill>
                <a:blip r:embed="rId6"/>
                <a:stretch>
                  <a:fillRect t="-1274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 flipV="1">
            <a:off x="5115906" y="1598150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81834" y="1444862"/>
                <a:ext cx="353787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Integrate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As we are doing definite integration, we do not need to include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834" y="1444862"/>
                <a:ext cx="3537879" cy="738664"/>
              </a:xfrm>
              <a:prstGeom prst="rect">
                <a:avLst/>
              </a:prstGeom>
              <a:blipFill>
                <a:blip r:embed="rId7"/>
                <a:stretch>
                  <a:fillRect l="-516"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 flipV="1">
            <a:off x="5614535" y="2221067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906101" y="2331022"/>
            <a:ext cx="136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123376" y="4005785"/>
                <a:ext cx="1152880" cy="583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376" y="4005785"/>
                <a:ext cx="1152880" cy="5831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892599" y="4793911"/>
                <a:ext cx="1219565" cy="3431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599" y="4793911"/>
                <a:ext cx="1219565" cy="3431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888413" y="5284931"/>
                <a:ext cx="18516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413" y="5284931"/>
                <a:ext cx="185166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 flipV="1">
            <a:off x="5108508" y="4378340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74436" y="4225052"/>
                <a:ext cx="353787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Integrate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As we are doing definite integration, we do not need to include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436" y="4225052"/>
                <a:ext cx="3537879" cy="738664"/>
              </a:xfrm>
              <a:prstGeom prst="rect">
                <a:avLst/>
              </a:prstGeom>
              <a:blipFill>
                <a:blip r:embed="rId11"/>
                <a:stretch>
                  <a:fillRect l="-517"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 flipV="1">
            <a:off x="5544994" y="4947991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5898703" y="5111212"/>
            <a:ext cx="136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889892" y="5765805"/>
                <a:ext cx="154388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892" y="5765805"/>
                <a:ext cx="1543884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891372" y="6264434"/>
                <a:ext cx="16300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=−0.41=0.41</m:t>
                      </m:r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372" y="6264434"/>
                <a:ext cx="1630062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 flipV="1">
            <a:off x="5502084" y="5464375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5784772" y="5467798"/>
            <a:ext cx="276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modulus means we can use the positive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Arc 46"/>
          <p:cNvSpPr/>
          <p:nvPr/>
        </p:nvSpPr>
        <p:spPr>
          <a:xfrm flipV="1">
            <a:off x="5343766" y="5971881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5546555" y="5975304"/>
            <a:ext cx="276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Calculate, and remember the answer should be positive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5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  <p:bldP spid="23" grpId="0" animBg="1"/>
      <p:bldP spid="25" grpId="0" animBg="1"/>
      <p:bldP spid="26" grpId="0"/>
      <p:bldP spid="34" grpId="0"/>
      <p:bldP spid="35" grpId="0"/>
      <p:bldP spid="36" grpId="0"/>
      <p:bldP spid="37" grpId="0" animBg="1"/>
      <p:bldP spid="39" grpId="0" animBg="1"/>
      <p:bldP spid="40" grpId="0"/>
      <p:bldP spid="43" grpId="0"/>
      <p:bldP spid="44" grpId="0"/>
      <p:bldP spid="45" grpId="0" animBg="1"/>
      <p:bldP spid="46" grpId="0"/>
      <p:bldP spid="47" grpId="0" animBg="1"/>
      <p:bldP spid="4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also use integration by parts to integrate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𝑥𝑐𝑜𝑠𝑥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need to choose one part to be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and the other part to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𝑑𝑣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</a:rPr>
                  <a:t>We want the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𝑣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term to be as simple as possible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</a:rPr>
                  <a:t>If we let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we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so let’s try that!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67" t="-766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28901" y="1968137"/>
                <a:ext cx="5518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901" y="1968137"/>
                <a:ext cx="551818" cy="246221"/>
              </a:xfrm>
              <a:prstGeom prst="rect">
                <a:avLst/>
              </a:prstGeom>
              <a:blipFill>
                <a:blip r:embed="rId4"/>
                <a:stretch>
                  <a:fillRect l="-4396" r="-43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53707" y="1208178"/>
                <a:ext cx="1368067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𝑥𝑐𝑜𝑠𝑥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707" y="1208178"/>
                <a:ext cx="1368067" cy="738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06981" y="2351315"/>
                <a:ext cx="66902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981" y="2351315"/>
                <a:ext cx="669029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58146" y="1989910"/>
                <a:ext cx="8251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146" y="1989910"/>
                <a:ext cx="825161" cy="246221"/>
              </a:xfrm>
              <a:prstGeom prst="rect">
                <a:avLst/>
              </a:prstGeom>
              <a:blipFill>
                <a:blip r:embed="rId7"/>
                <a:stretch>
                  <a:fillRect l="-2941" r="-367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44935" y="2346962"/>
                <a:ext cx="96462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935" y="2346962"/>
                <a:ext cx="964623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269201" y="2119730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490752" y="2225461"/>
            <a:ext cx="1214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 flipV="1">
            <a:off x="7677121" y="2132793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898672" y="2238524"/>
            <a:ext cx="975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32215" y="3944983"/>
                <a:ext cx="2606355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215" y="3944983"/>
                <a:ext cx="2606355" cy="6458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56754" y="104503"/>
            <a:ext cx="400595" cy="4963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624148" y="2886892"/>
            <a:ext cx="605246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85803" y="4802775"/>
                <a:ext cx="5425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803" y="4802775"/>
                <a:ext cx="542520" cy="246221"/>
              </a:xfrm>
              <a:prstGeom prst="rect">
                <a:avLst/>
              </a:prstGeom>
              <a:blipFill>
                <a:blip r:embed="rId10"/>
                <a:stretch>
                  <a:fillRect l="-3371" r="-13483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143895" y="4641665"/>
                <a:ext cx="962508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895" y="4641665"/>
                <a:ext cx="962508" cy="6458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72740" y="5399313"/>
                <a:ext cx="75892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𝑥𝑠𝑖𝑛𝑥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740" y="5399313"/>
                <a:ext cx="758926" cy="246221"/>
              </a:xfrm>
              <a:prstGeom prst="rect">
                <a:avLst/>
              </a:prstGeom>
              <a:blipFill>
                <a:blip r:embed="rId12"/>
                <a:stretch>
                  <a:fillRect l="-2400" r="-480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21677" y="5408021"/>
                <a:ext cx="9375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−(−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77" y="5408021"/>
                <a:ext cx="937564" cy="246221"/>
              </a:xfrm>
              <a:prstGeom prst="rect">
                <a:avLst/>
              </a:prstGeom>
              <a:blipFill>
                <a:blip r:embed="rId13"/>
                <a:stretch>
                  <a:fillRect l="-649" r="-6494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723014" y="5412376"/>
                <a:ext cx="34637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14" y="5412376"/>
                <a:ext cx="346377" cy="246221"/>
              </a:xfrm>
              <a:prstGeom prst="rect">
                <a:avLst/>
              </a:prstGeom>
              <a:blipFill>
                <a:blip r:embed="rId14"/>
                <a:stretch>
                  <a:fillRect l="-12281" r="-3509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59678" y="6004559"/>
                <a:ext cx="17635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𝑥𝑠𝑖𝑛𝑥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678" y="6004559"/>
                <a:ext cx="1763560" cy="246221"/>
              </a:xfrm>
              <a:prstGeom prst="rect">
                <a:avLst/>
              </a:prstGeom>
              <a:blipFill>
                <a:blip r:embed="rId15"/>
                <a:stretch>
                  <a:fillRect l="-692" r="-692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4606835" y="3131153"/>
            <a:ext cx="430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we can replace these in the relationship for integration by parts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450699" y="4336868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689666" y="4337291"/>
            <a:ext cx="151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each term using the above…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446345" y="4950822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936893" y="5529942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628706" y="4846743"/>
            <a:ext cx="1515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Integrate 2</a:t>
            </a:r>
            <a:r>
              <a:rPr lang="en-US" sz="1200" baseline="30000" dirty="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term (be careful with the sign)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219403" y="5695829"/>
            <a:ext cx="836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86103" y="4127863"/>
            <a:ext cx="165463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307874" y="4794069"/>
            <a:ext cx="274321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5590903" y="4789715"/>
            <a:ext cx="539932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6518366" y="4811486"/>
            <a:ext cx="539932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5425440" y="4127864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5978435" y="4123510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6122126" y="3988527"/>
            <a:ext cx="304800" cy="49638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7067006" y="4811487"/>
            <a:ext cx="304800" cy="2569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6932023" y="1985556"/>
            <a:ext cx="862148" cy="2569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4654731" y="2346962"/>
            <a:ext cx="692332" cy="5094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4824548" y="1985557"/>
            <a:ext cx="583475" cy="2351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560420" y="4798421"/>
                <a:ext cx="6089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20" y="4798421"/>
                <a:ext cx="608949" cy="246221"/>
              </a:xfrm>
              <a:prstGeom prst="rect">
                <a:avLst/>
              </a:prstGeom>
              <a:blipFill>
                <a:blip r:embed="rId16"/>
                <a:stretch>
                  <a:fillRect l="-11000" r="-1200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045230" y="4811482"/>
                <a:ext cx="5644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230" y="4811482"/>
                <a:ext cx="564450" cy="246221"/>
              </a:xfrm>
              <a:prstGeom prst="rect">
                <a:avLst/>
              </a:prstGeom>
              <a:blipFill>
                <a:blip r:embed="rId17"/>
                <a:stretch>
                  <a:fillRect r="-760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1881050" y="4432664"/>
            <a:ext cx="374470" cy="40059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1537061" y="65316"/>
            <a:ext cx="422368" cy="54428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1672044" y="69669"/>
            <a:ext cx="278676" cy="5486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2721427" y="5464630"/>
            <a:ext cx="613956" cy="4049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96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  <p:bldP spid="15" grpId="0"/>
      <p:bldP spid="16" grpId="0" animBg="1"/>
      <p:bldP spid="17" grpId="0"/>
      <p:bldP spid="19" grpId="0" animBg="1"/>
      <p:bldP spid="20" grpId="0"/>
      <p:bldP spid="21" grpId="0"/>
      <p:bldP spid="4" grpId="0" animBg="1"/>
      <p:bldP spid="4" grpId="1" animBg="1"/>
      <p:bldP spid="25" grpId="0" animBg="1"/>
      <p:bldP spid="25" grpId="1" animBg="1"/>
      <p:bldP spid="28" grpId="0"/>
      <p:bldP spid="30" grpId="0"/>
      <p:bldP spid="31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 animBg="1"/>
      <p:bldP spid="43" grpId="0"/>
      <p:bldP spid="44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/>
      <p:bldP spid="57" grpId="0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2" grpId="0" animBg="1"/>
      <p:bldP spid="62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also use integration by parts to integrate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In general, if you have a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term, you should </a:t>
                </a:r>
                <a:r>
                  <a:rPr lang="en-US" sz="1600" u="sng" dirty="0">
                    <a:latin typeface="Comic Sans MS" pitchFamily="66" charset="0"/>
                    <a:sym typeface="Wingdings" panose="05000000000000000000" pitchFamily="2" charset="2"/>
                  </a:rPr>
                  <a:t>usually</a:t>
                </a: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call it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You will see the reason why in this example…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So choosing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𝑙𝑛𝑥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has removed it from the integral part, and actually helped us simplify it!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671" b="-12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794067" y="1854925"/>
                <a:ext cx="7329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067" y="1854925"/>
                <a:ext cx="732958" cy="246221"/>
              </a:xfrm>
              <a:prstGeom prst="rect">
                <a:avLst/>
              </a:prstGeom>
              <a:blipFill>
                <a:blip r:embed="rId4"/>
                <a:stretch>
                  <a:fillRect l="-3306" r="-495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5753707" y="1147218"/>
                <a:ext cx="1368067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707" y="1147218"/>
                <a:ext cx="1368067" cy="738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680856" y="2342605"/>
                <a:ext cx="6704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856" y="2342605"/>
                <a:ext cx="670440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175860" y="1711235"/>
                <a:ext cx="647934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860" y="1711235"/>
                <a:ext cx="647934" cy="4925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062649" y="2338253"/>
                <a:ext cx="766557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649" y="2338253"/>
                <a:ext cx="766557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rc 6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408539" y="2076187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630090" y="2181918"/>
            <a:ext cx="1214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 flipV="1">
            <a:off x="7799040" y="2054415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8020591" y="2160146"/>
            <a:ext cx="975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4563292" y="2965690"/>
            <a:ext cx="430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we can replace these in the relationship for integration by parts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175863" y="1689464"/>
            <a:ext cx="644434" cy="5486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4637313" y="2329544"/>
            <a:ext cx="744583" cy="5094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4789714" y="1872345"/>
            <a:ext cx="740229" cy="2351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897084" y="3735978"/>
                <a:ext cx="2606355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084" y="3735978"/>
                <a:ext cx="2606355" cy="6458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859380" y="4576353"/>
                <a:ext cx="7236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380" y="4576353"/>
                <a:ext cx="723660" cy="246221"/>
              </a:xfrm>
              <a:prstGeom prst="rect">
                <a:avLst/>
              </a:prstGeom>
              <a:blipFill>
                <a:blip r:embed="rId10"/>
                <a:stretch>
                  <a:fillRect l="-2521" r="-9244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995849" y="4415243"/>
                <a:ext cx="884986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849" y="4415243"/>
                <a:ext cx="884986" cy="6458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846317" y="5172891"/>
                <a:ext cx="769057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𝑙𝑛𝑥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17" y="5172891"/>
                <a:ext cx="769057" cy="4925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850673" y="5839097"/>
                <a:ext cx="1575624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𝑙𝑛𝑥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673" y="5839097"/>
                <a:ext cx="1575624" cy="494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rc 8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354904" y="4066903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680957" y="4049909"/>
            <a:ext cx="134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each term using the above…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350550" y="4680857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Arc 8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745304" y="5468983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672250" y="4803202"/>
            <a:ext cx="792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001688" y="5669704"/>
            <a:ext cx="1645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Integrate 2</a:t>
            </a:r>
            <a:r>
              <a:rPr lang="en-US" sz="1200" baseline="30000" dirty="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term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059680" y="3901441"/>
            <a:ext cx="165463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5081451" y="4567647"/>
            <a:ext cx="457201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5538652" y="4415247"/>
            <a:ext cx="435429" cy="5486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6405154" y="4410892"/>
            <a:ext cx="422366" cy="56170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5199017" y="3901442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/>
          <p:cNvSpPr/>
          <p:nvPr/>
        </p:nvSpPr>
        <p:spPr>
          <a:xfrm>
            <a:off x="5752012" y="3897088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5895703" y="3762105"/>
            <a:ext cx="304800" cy="49638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>
            <a:off x="6844938" y="4406537"/>
            <a:ext cx="322217" cy="5660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516877" y="4423954"/>
                <a:ext cx="497251" cy="558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77" y="4423954"/>
                <a:ext cx="497251" cy="558230"/>
              </a:xfrm>
              <a:prstGeom prst="rect">
                <a:avLst/>
              </a:prstGeom>
              <a:blipFill>
                <a:blip r:embed="rId14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810098" y="4419597"/>
                <a:ext cx="710066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098" y="4419597"/>
                <a:ext cx="710066" cy="5532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669278" y="5159826"/>
                <a:ext cx="119789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78" y="5159826"/>
                <a:ext cx="1197892" cy="64588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99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4" grpId="0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6" grpId="0"/>
      <p:bldP spid="77" grpId="0"/>
      <p:bldP spid="78" grpId="0"/>
      <p:bldP spid="81" grpId="0"/>
      <p:bldP spid="82" grpId="0" animBg="1"/>
      <p:bldP spid="83" grpId="0"/>
      <p:bldP spid="84" grpId="0" animBg="1"/>
      <p:bldP spid="85" grpId="0" animBg="1"/>
      <p:bldP spid="86" grpId="0"/>
      <p:bldP spid="87" grpId="0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/>
      <p:bldP spid="97" grpId="0"/>
      <p:bldP spid="9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also use integration by parts to integrate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Sometimes you might have to use integration by parts twice in a row…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𝑑𝑣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11187" y="1785257"/>
                <a:ext cx="6519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187" y="1785257"/>
                <a:ext cx="651910" cy="246221"/>
              </a:xfrm>
              <a:prstGeom prst="rect">
                <a:avLst/>
              </a:prstGeom>
              <a:blipFill>
                <a:blip r:embed="rId4"/>
                <a:stretch>
                  <a:fillRect l="-3738" r="-2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70827" y="1077550"/>
                <a:ext cx="1280094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827" y="1077550"/>
                <a:ext cx="1280094" cy="738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97976" y="2272937"/>
                <a:ext cx="78425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976" y="2272937"/>
                <a:ext cx="784254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92980" y="1798321"/>
                <a:ext cx="6517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80" y="1798321"/>
                <a:ext cx="651717" cy="246221"/>
              </a:xfrm>
              <a:prstGeom prst="rect">
                <a:avLst/>
              </a:prstGeom>
              <a:blipFill>
                <a:blip r:embed="rId7"/>
                <a:stretch>
                  <a:fillRect l="-3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79769" y="2268585"/>
                <a:ext cx="77033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769" y="2268585"/>
                <a:ext cx="770339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225659" y="2006519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447210" y="2112250"/>
            <a:ext cx="1214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 flipV="1">
            <a:off x="7616160" y="1984747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837711" y="2090478"/>
            <a:ext cx="975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4380412" y="2896022"/>
            <a:ext cx="430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we can replace these in the relationship for integration by parts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92983" y="1811383"/>
            <a:ext cx="644434" cy="2264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454433" y="2259876"/>
            <a:ext cx="840378" cy="5094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606835" y="1767840"/>
            <a:ext cx="670560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79667" y="3596641"/>
                <a:ext cx="2606355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667" y="3596641"/>
                <a:ext cx="2606355" cy="6458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41963" y="4437016"/>
                <a:ext cx="6426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963" y="4437016"/>
                <a:ext cx="642612" cy="246221"/>
              </a:xfrm>
              <a:prstGeom prst="rect">
                <a:avLst/>
              </a:prstGeom>
              <a:blipFill>
                <a:blip r:embed="rId10"/>
                <a:stretch>
                  <a:fillRect l="-2830" r="-10377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56512" y="4267197"/>
                <a:ext cx="785664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512" y="4267197"/>
                <a:ext cx="785664" cy="6458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46318" y="5155474"/>
                <a:ext cx="6917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18" y="5155474"/>
                <a:ext cx="691792" cy="246221"/>
              </a:xfrm>
              <a:prstGeom prst="rect">
                <a:avLst/>
              </a:prstGeom>
              <a:blipFill>
                <a:blip r:embed="rId12"/>
                <a:stretch>
                  <a:fillRect l="-2655" t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163316" y="3927566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489369" y="3910572"/>
            <a:ext cx="134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each term using the above…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158962" y="4541520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480662" y="4663865"/>
            <a:ext cx="792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4528457" y="5652288"/>
            <a:ext cx="389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we need to use integration by parts again to integrate the second term…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42263" y="3762104"/>
            <a:ext cx="165463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064035" y="4428310"/>
            <a:ext cx="396240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451567" y="4423955"/>
            <a:ext cx="374468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204857" y="4419600"/>
            <a:ext cx="404949" cy="2656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181600" y="3762105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734595" y="3757751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878286" y="3622768"/>
            <a:ext cx="304800" cy="49638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601098" y="4415246"/>
            <a:ext cx="383176" cy="26996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29791" y="4432663"/>
                <a:ext cx="4358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791" y="4432663"/>
                <a:ext cx="435889" cy="2462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74967" y="4428306"/>
                <a:ext cx="7245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67" y="4428306"/>
                <a:ext cx="724557" cy="246221"/>
              </a:xfrm>
              <a:prstGeom prst="rect">
                <a:avLst/>
              </a:prstGeom>
              <a:blipFill>
                <a:blip r:embed="rId14"/>
                <a:stretch>
                  <a:fillRect r="-593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512524" y="4994363"/>
                <a:ext cx="123617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524" y="4994363"/>
                <a:ext cx="1236172" cy="6458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66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/>
      <p:bldP spid="21" grpId="0"/>
      <p:bldP spid="22" grpId="0"/>
      <p:bldP spid="23" grpId="0"/>
      <p:bldP spid="25" grpId="0" animBg="1"/>
      <p:bldP spid="26" grpId="0"/>
      <p:bldP spid="27" grpId="0" animBg="1"/>
      <p:bldP spid="29" grpId="0"/>
      <p:bldP spid="30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  <p:bldP spid="40" grpId="0"/>
      <p:bldP spid="4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also use integration by parts to integrate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Sometimes you might have to use integration by parts twice in a row…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𝑑𝑣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75804" y="5503817"/>
                <a:ext cx="1686679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04" y="5503817"/>
                <a:ext cx="1686679" cy="6458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11187" y="1785257"/>
                <a:ext cx="6656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187" y="1785257"/>
                <a:ext cx="665631" cy="246221"/>
              </a:xfrm>
              <a:prstGeom prst="rect">
                <a:avLst/>
              </a:prstGeom>
              <a:blipFill>
                <a:blip r:embed="rId5"/>
                <a:stretch>
                  <a:fillRect l="-3636" r="-545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701455" y="1077550"/>
                <a:ext cx="1191865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455" y="1077550"/>
                <a:ext cx="1191865" cy="738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7976" y="2272937"/>
                <a:ext cx="66902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976" y="2272937"/>
                <a:ext cx="669029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92980" y="1798321"/>
                <a:ext cx="6517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80" y="1798321"/>
                <a:ext cx="651717" cy="246221"/>
              </a:xfrm>
              <a:prstGeom prst="rect">
                <a:avLst/>
              </a:prstGeom>
              <a:blipFill>
                <a:blip r:embed="rId8"/>
                <a:stretch>
                  <a:fillRect l="-3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79769" y="2268585"/>
                <a:ext cx="77033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769" y="2268585"/>
                <a:ext cx="770339" cy="4675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225659" y="2006519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447210" y="2112250"/>
            <a:ext cx="1214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 flipV="1">
            <a:off x="7616160" y="1984747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837711" y="2090478"/>
            <a:ext cx="975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4380412" y="2896022"/>
            <a:ext cx="430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we can replace these in the relationship for integration by parts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92983" y="1811383"/>
            <a:ext cx="644434" cy="2264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454433" y="2259876"/>
            <a:ext cx="840378" cy="5094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606835" y="1767840"/>
            <a:ext cx="670560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79667" y="3596641"/>
                <a:ext cx="2606355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667" y="3596641"/>
                <a:ext cx="2606355" cy="6458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41963" y="4428308"/>
                <a:ext cx="6563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963" y="4428308"/>
                <a:ext cx="656334" cy="246221"/>
              </a:xfrm>
              <a:prstGeom prst="rect">
                <a:avLst/>
              </a:prstGeom>
              <a:blipFill>
                <a:blip r:embed="rId11"/>
                <a:stretch>
                  <a:fillRect l="-2778" r="-11111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56512" y="4267197"/>
                <a:ext cx="785664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512" y="4267197"/>
                <a:ext cx="785664" cy="6458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46318" y="5155474"/>
                <a:ext cx="7055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18" y="5155474"/>
                <a:ext cx="705514" cy="246221"/>
              </a:xfrm>
              <a:prstGeom prst="rect">
                <a:avLst/>
              </a:prstGeom>
              <a:blipFill>
                <a:blip r:embed="rId13"/>
                <a:stretch>
                  <a:fillRect l="-25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163316" y="3927566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489369" y="3910572"/>
            <a:ext cx="134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each term using the above…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158962" y="4541520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480662" y="4663865"/>
            <a:ext cx="792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42263" y="3762104"/>
            <a:ext cx="165463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064035" y="4428310"/>
            <a:ext cx="396240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451567" y="4423955"/>
            <a:ext cx="374468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204857" y="4419600"/>
            <a:ext cx="404949" cy="2656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181600" y="3762105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734595" y="3757751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878286" y="3622768"/>
            <a:ext cx="304800" cy="49638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601098" y="4415246"/>
            <a:ext cx="304799" cy="26996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29791" y="4432663"/>
                <a:ext cx="4358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791" y="4432663"/>
                <a:ext cx="435889" cy="2462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74967" y="4428306"/>
                <a:ext cx="6093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67" y="4428306"/>
                <a:ext cx="609333" cy="246221"/>
              </a:xfrm>
              <a:prstGeom prst="rect">
                <a:avLst/>
              </a:prstGeom>
              <a:blipFill>
                <a:blip r:embed="rId15"/>
                <a:stretch>
                  <a:fillRect r="-700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512524" y="4994363"/>
                <a:ext cx="1080039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524" y="4994363"/>
                <a:ext cx="1080039" cy="64588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850672" y="5821680"/>
                <a:ext cx="16745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− 2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672" y="5821680"/>
                <a:ext cx="1674561" cy="246221"/>
              </a:xfrm>
              <a:prstGeom prst="rect">
                <a:avLst/>
              </a:prstGeom>
              <a:blipFill>
                <a:blip r:embed="rId17"/>
                <a:stretch>
                  <a:fillRect l="-730" r="-73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510173" y="5294812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657700" y="5382323"/>
            <a:ext cx="145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 the integral part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589312" y="6261463"/>
                <a:ext cx="16745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− 2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312" y="6261463"/>
                <a:ext cx="1674561" cy="246221"/>
              </a:xfrm>
              <a:prstGeom prst="rect">
                <a:avLst/>
              </a:prstGeom>
              <a:blipFill>
                <a:blip r:embed="rId18"/>
                <a:stretch>
                  <a:fillRect l="-730" r="-73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>
          <a:xfrm flipH="1">
            <a:off x="2394857" y="5947954"/>
            <a:ext cx="1" cy="2264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04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4" grpId="0"/>
      <p:bldP spid="25" grpId="0"/>
      <p:bldP spid="26" grpId="0" animBg="1"/>
      <p:bldP spid="27" grpId="0"/>
      <p:bldP spid="28" grpId="0" animBg="1"/>
      <p:bldP spid="29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  <p:bldP spid="40" grpId="0"/>
      <p:bldP spid="43" grpId="0"/>
      <p:bldP spid="44" grpId="0"/>
      <p:bldP spid="46" grpId="0" animBg="1"/>
      <p:bldP spid="47" grpId="0"/>
      <p:bldP spid="4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also use integration by parts to integrate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Sometimes you might have to use integration by parts twice in a row…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𝑑𝑣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75804" y="5503817"/>
                <a:ext cx="1686679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04" y="5503817"/>
                <a:ext cx="1686679" cy="6458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589312" y="6261463"/>
                <a:ext cx="16745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− 2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312" y="6261463"/>
                <a:ext cx="1674561" cy="246221"/>
              </a:xfrm>
              <a:prstGeom prst="rect">
                <a:avLst/>
              </a:prstGeom>
              <a:blipFill>
                <a:blip r:embed="rId5"/>
                <a:stretch>
                  <a:fillRect l="-730" r="-73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>
          <a:xfrm flipH="1">
            <a:off x="2394857" y="5947954"/>
            <a:ext cx="1" cy="2264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64551" y="1364932"/>
                <a:ext cx="1280094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551" y="1364932"/>
                <a:ext cx="1280094" cy="738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846837" y="2923766"/>
                <a:ext cx="27489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− 2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837" y="2923766"/>
                <a:ext cx="2748958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950821" y="2098765"/>
                <a:ext cx="1897571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821" y="2098765"/>
                <a:ext cx="1897571" cy="6458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842483" y="3589973"/>
                <a:ext cx="253870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483" y="3589973"/>
                <a:ext cx="2538708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784492" y="1754777"/>
            <a:ext cx="295577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888479" y="1816162"/>
            <a:ext cx="182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We integrated by parts once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346195" y="2481943"/>
            <a:ext cx="295577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333132" y="3130732"/>
            <a:ext cx="295577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589519" y="2430117"/>
            <a:ext cx="139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We then integrated by parts again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606936" y="3118094"/>
                <a:ext cx="13977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Simplify (you can leave the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as a positive)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936" y="3118094"/>
                <a:ext cx="1397726" cy="646331"/>
              </a:xfrm>
              <a:prstGeom prst="rect">
                <a:avLst/>
              </a:prstGeom>
              <a:blipFill>
                <a:blip r:embed="rId10"/>
                <a:stretch>
                  <a:fillRect l="-437" r="-3057" b="-5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5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50" grpId="0"/>
      <p:bldP spid="52" grpId="0"/>
      <p:bldP spid="53" grpId="0" animBg="1"/>
      <p:bldP spid="54" grpId="0"/>
      <p:bldP spid="55" grpId="0" animBg="1"/>
      <p:bldP spid="56" grpId="0" animBg="1"/>
      <p:bldP spid="57" grpId="0"/>
      <p:bldP spid="5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473333" y="4476206"/>
                <a:ext cx="3320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333" y="4476206"/>
                <a:ext cx="332014" cy="246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47803" y="4310740"/>
                <a:ext cx="68557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803" y="4310740"/>
                <a:ext cx="685572" cy="64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196148" y="4463143"/>
            <a:ext cx="317863" cy="2656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479173" y="4323803"/>
                <a:ext cx="710066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173" y="4323803"/>
                <a:ext cx="710066" cy="5532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also use integration by parts to integrate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Evaluate:</a:t>
                </a:r>
              </a:p>
              <a:p>
                <a:pPr marL="0" indent="0" algn="ctr">
                  <a:buNone/>
                </a:pPr>
                <a:endParaRPr lang="en-US" sz="160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𝑙𝑛𝑥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Leave your answer in terms of natural logarithms.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When integrating just a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term, let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i="1" dirty="0" err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5"/>
                <a:stretch>
                  <a:fillRect l="-668" t="-766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33107" y="1811383"/>
                <a:ext cx="7329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107" y="1811383"/>
                <a:ext cx="732958" cy="246221"/>
              </a:xfrm>
              <a:prstGeom prst="rect">
                <a:avLst/>
              </a:prstGeom>
              <a:blipFill>
                <a:blip r:embed="rId7"/>
                <a:stretch>
                  <a:fillRect l="-3306" r="-495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27582" y="1094967"/>
                <a:ext cx="1142044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582" y="1094967"/>
                <a:ext cx="1142044" cy="7382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19896" y="2299063"/>
                <a:ext cx="6704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896" y="2299063"/>
                <a:ext cx="670440" cy="4675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14900" y="1824447"/>
                <a:ext cx="5478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900" y="1824447"/>
                <a:ext cx="547842" cy="246221"/>
              </a:xfrm>
              <a:prstGeom prst="rect">
                <a:avLst/>
              </a:prstGeom>
              <a:blipFill>
                <a:blip r:embed="rId10"/>
                <a:stretch>
                  <a:fillRect l="-4444" r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01689" y="2294711"/>
                <a:ext cx="66505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689" y="2294711"/>
                <a:ext cx="665054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347579" y="2032645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569130" y="2138376"/>
            <a:ext cx="1214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 flipV="1">
            <a:off x="7668411" y="2002164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889962" y="2107895"/>
            <a:ext cx="975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4380412" y="2983107"/>
            <a:ext cx="430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we can replace these in the relationship for integration by parts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14903" y="1837509"/>
            <a:ext cx="583474" cy="2264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576353" y="2286002"/>
            <a:ext cx="788127" cy="5094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728755" y="1793966"/>
            <a:ext cx="748936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70958" y="3640184"/>
                <a:ext cx="2606355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958" y="3640184"/>
                <a:ext cx="2606355" cy="6458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33254" y="4471851"/>
                <a:ext cx="7236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54" y="4471851"/>
                <a:ext cx="723660" cy="246221"/>
              </a:xfrm>
              <a:prstGeom prst="rect">
                <a:avLst/>
              </a:prstGeom>
              <a:blipFill>
                <a:blip r:embed="rId13"/>
                <a:stretch>
                  <a:fillRect l="-2521" r="-8403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37609" y="5199017"/>
                <a:ext cx="66274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𝑥𝑙𝑛𝑥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609" y="5199017"/>
                <a:ext cx="662746" cy="246221"/>
              </a:xfrm>
              <a:prstGeom prst="rect">
                <a:avLst/>
              </a:prstGeom>
              <a:blipFill>
                <a:blip r:embed="rId14"/>
                <a:stretch>
                  <a:fillRect l="-2778" r="-740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084939" y="3971109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410992" y="3954115"/>
            <a:ext cx="134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each term using the above…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080585" y="4585063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402285" y="4707408"/>
            <a:ext cx="792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33554" y="3805647"/>
            <a:ext cx="165463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055326" y="4471853"/>
            <a:ext cx="396240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512526" y="4467498"/>
            <a:ext cx="252548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172891" y="3805648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725886" y="3801294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869577" y="3666311"/>
            <a:ext cx="304800" cy="49638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6531430" y="4336869"/>
            <a:ext cx="287382" cy="5486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03815" y="5037906"/>
                <a:ext cx="860940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815" y="5037906"/>
                <a:ext cx="860940" cy="6458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41963" y="5865223"/>
                <a:ext cx="136922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𝑥𝑙𝑛𝑥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963" y="5865223"/>
                <a:ext cx="1369221" cy="246221"/>
              </a:xfrm>
              <a:prstGeom prst="rect">
                <a:avLst/>
              </a:prstGeom>
              <a:blipFill>
                <a:blip r:embed="rId16"/>
                <a:stretch>
                  <a:fillRect l="-889" r="-88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327292" y="5338355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474819" y="5425866"/>
            <a:ext cx="145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 the integral part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733217" y="5688739"/>
                <a:ext cx="2561727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𝑥𝑙𝑛𝑥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17" y="5688739"/>
                <a:ext cx="2561727" cy="73821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3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2" grpId="0"/>
      <p:bldP spid="31" grpId="0" animBg="1"/>
      <p:bldP spid="31" grpId="1" animBg="1"/>
      <p:bldP spid="37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/>
      <p:bldP spid="21" grpId="0"/>
      <p:bldP spid="23" grpId="0"/>
      <p:bldP spid="24" grpId="0" animBg="1"/>
      <p:bldP spid="25" grpId="0"/>
      <p:bldP spid="26" grpId="0" animBg="1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8" grpId="0"/>
      <p:bldP spid="39" grpId="0"/>
      <p:bldP spid="40" grpId="0" animBg="1"/>
      <p:bldP spid="43" grpId="0"/>
      <p:bldP spid="4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also use integration by parts to integrate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Evaluate:</a:t>
                </a:r>
              </a:p>
              <a:p>
                <a:pPr marL="0" indent="0" algn="ctr">
                  <a:buNone/>
                </a:pPr>
                <a:endParaRPr lang="en-US" sz="160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𝑙𝑛𝑥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Leave your answer in terms of natural logarithms.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When integrating just a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term, let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i="1" dirty="0" err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733217" y="5688739"/>
                <a:ext cx="2561727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𝑥𝑙𝑛𝑥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17" y="5688739"/>
                <a:ext cx="2561727" cy="7382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50067" y="1382837"/>
                <a:ext cx="1106906" cy="6444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𝑙𝑛𝑥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067" y="1382837"/>
                <a:ext cx="1106906" cy="6444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33909" y="2162254"/>
                <a:ext cx="1460849" cy="341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𝑥𝑙𝑛𝑥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9" y="2162254"/>
                <a:ext cx="1460849" cy="3414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533267" y="2706540"/>
                <a:ext cx="246362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2−2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1−1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267" y="2706540"/>
                <a:ext cx="2463623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542507" y="3738506"/>
                <a:ext cx="15829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2−2+1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507" y="3738506"/>
                <a:ext cx="1582997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543452" y="3237763"/>
                <a:ext cx="20774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2−2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452" y="3237763"/>
                <a:ext cx="2077492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543421" y="4282792"/>
                <a:ext cx="122411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2−1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421" y="4282792"/>
                <a:ext cx="122411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778652" y="1724298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013265" y="1707306"/>
            <a:ext cx="3130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Integrate using the expression we found (we do not need to use the modulus sign since the limits are positive)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740949" y="2360023"/>
            <a:ext cx="339120" cy="52251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693052" y="2886891"/>
            <a:ext cx="339120" cy="52251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340354" y="3413759"/>
            <a:ext cx="339120" cy="52251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822194" y="3923210"/>
            <a:ext cx="339120" cy="52251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010398" y="2382220"/>
            <a:ext cx="141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Sub in limits and subtract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958146" y="2983111"/>
                <a:ext cx="8273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1=0</m:t>
                      </m:r>
                    </m:oMath>
                  </m:oMathPara>
                </a14:m>
                <a:endParaRPr lang="en-GB" sz="1200" i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146" y="2983111"/>
                <a:ext cx="827316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588030" y="3536106"/>
            <a:ext cx="1519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‘Expand bracket’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100350" y="4076037"/>
            <a:ext cx="883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2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46" grpId="0"/>
      <p:bldP spid="47" grpId="0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11G</a:t>
            </a:r>
          </a:p>
        </p:txBody>
      </p:sp>
    </p:spTree>
    <p:extLst>
      <p:ext uri="{BB962C8B-B14F-4D97-AF65-F5344CB8AC3E}">
        <p14:creationId xmlns:p14="http://schemas.microsoft.com/office/powerpoint/2010/main" val="26833181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b="1" dirty="0">
                <a:latin typeface="Comic Sans MS" pitchFamily="66" charset="0"/>
              </a:rPr>
              <a:t>You can use partial fractions to integrate expressions</a:t>
            </a: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This allows you to split a fraction up – it can sometimes be recombined after integration…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Find: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4114800"/>
                <a:ext cx="1986891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+1)(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−2)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4800"/>
                <a:ext cx="1986891" cy="738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29000" y="1447800"/>
                <a:ext cx="1350562" cy="539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447800"/>
                <a:ext cx="1350562" cy="539635"/>
              </a:xfrm>
              <a:prstGeom prst="rect">
                <a:avLst/>
              </a:prstGeom>
              <a:blipFill rotWithShape="1"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48200" y="1447800"/>
                <a:ext cx="1829667" cy="535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447800"/>
                <a:ext cx="1829667" cy="535275"/>
              </a:xfrm>
              <a:prstGeom prst="rect">
                <a:avLst/>
              </a:prstGeom>
              <a:blipFill rotWithShape="1">
                <a:blip r:embed="rId5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8200" y="2057400"/>
                <a:ext cx="2955489" cy="540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057400"/>
                <a:ext cx="2955489" cy="540917"/>
              </a:xfrm>
              <a:prstGeom prst="rect">
                <a:avLst/>
              </a:prstGeom>
              <a:blipFill rotWithShape="1"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29000" y="2057400"/>
                <a:ext cx="1350562" cy="539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057400"/>
                <a:ext cx="1350562" cy="539635"/>
              </a:xfrm>
              <a:prstGeom prst="rect">
                <a:avLst/>
              </a:prstGeom>
              <a:blipFill rotWithShape="1"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48200" y="2667000"/>
                <a:ext cx="2070182" cy="548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667000"/>
                <a:ext cx="2070182" cy="548676"/>
              </a:xfrm>
              <a:prstGeom prst="rect">
                <a:avLst/>
              </a:prstGeom>
              <a:blipFill rotWithShape="1"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29000" y="2667000"/>
                <a:ext cx="1350562" cy="539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667000"/>
                <a:ext cx="1350562" cy="539635"/>
              </a:xfrm>
              <a:prstGeom prst="rect">
                <a:avLst/>
              </a:prstGeom>
              <a:blipFill rotWithShape="1"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14800" y="3429000"/>
                <a:ext cx="6401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429000"/>
                <a:ext cx="640175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48200" y="3429000"/>
                <a:ext cx="19900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𝐵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429000"/>
                <a:ext cx="1990032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200400" y="3733800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Let x 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67200" y="3733800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733800"/>
                <a:ext cx="458780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48200" y="3733800"/>
                <a:ext cx="6320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  <m:r>
                        <a:rPr lang="en-GB" sz="1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733800"/>
                <a:ext cx="632096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67200" y="4038600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038600"/>
                <a:ext cx="458780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8200" y="4038600"/>
                <a:ext cx="5327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038600"/>
                <a:ext cx="532710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200400" y="4495800"/>
            <a:ext cx="978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Let x = 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67200" y="4495800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495800"/>
                <a:ext cx="458780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48200" y="4495800"/>
                <a:ext cx="7588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−3</m:t>
                      </m:r>
                      <m:r>
                        <a:rPr lang="en-GB" sz="1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495800"/>
                <a:ext cx="758862" cy="30777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19600" y="4800600"/>
                <a:ext cx="324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800600"/>
                <a:ext cx="324127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48200" y="4800600"/>
                <a:ext cx="524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800600"/>
                <a:ext cx="524824" cy="30777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429000" y="5410200"/>
                <a:ext cx="1350562" cy="539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410200"/>
                <a:ext cx="1350562" cy="539635"/>
              </a:xfrm>
              <a:prstGeom prst="rect">
                <a:avLst/>
              </a:prstGeom>
              <a:blipFill rotWithShape="1"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48200" y="5410200"/>
                <a:ext cx="1829667" cy="535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410200"/>
                <a:ext cx="1829667" cy="535275"/>
              </a:xfrm>
              <a:prstGeom prst="rect">
                <a:avLst/>
              </a:prstGeom>
              <a:blipFill rotWithShape="1">
                <a:blip r:embed="rId5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29000" y="6096000"/>
                <a:ext cx="1350562" cy="539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6096000"/>
                <a:ext cx="1350562" cy="539635"/>
              </a:xfrm>
              <a:prstGeom prst="rect">
                <a:avLst/>
              </a:prstGeom>
              <a:blipFill rotWithShape="1">
                <a:blip r:embed="rId18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48200" y="6096000"/>
                <a:ext cx="1829668" cy="535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6096000"/>
                <a:ext cx="1829668" cy="535275"/>
              </a:xfrm>
              <a:prstGeom prst="rect">
                <a:avLst/>
              </a:prstGeom>
              <a:blipFill rotWithShape="1">
                <a:blip r:embed="rId19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7391400" y="1752600"/>
            <a:ext cx="381000" cy="609600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7391400" y="2362200"/>
            <a:ext cx="381000" cy="609600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6324600" y="5715000"/>
            <a:ext cx="381000" cy="609600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7620000" y="16002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Write as two fractions and make the denominators equal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48600" y="25146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Combine</a:t>
            </a:r>
          </a:p>
        </p:txBody>
      </p:sp>
      <p:sp>
        <p:nvSpPr>
          <p:cNvPr id="40" name="Arc 39"/>
          <p:cNvSpPr/>
          <p:nvPr/>
        </p:nvSpPr>
        <p:spPr>
          <a:xfrm>
            <a:off x="6553200" y="2971800"/>
            <a:ext cx="381000" cy="609600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6705600" y="3048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numerators must be equal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10400" y="3886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 A and B by choosing appropriate x values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77000" y="579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A and B from the start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75062" y="5079275"/>
                <a:ext cx="2277226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+1)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62" y="5079275"/>
                <a:ext cx="2277226" cy="73821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>
            <a:off x="241662" y="5384075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11G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/>
      <p:bldP spid="39" grpId="0"/>
      <p:bldP spid="40" grpId="0" animBg="1"/>
      <p:bldP spid="41" grpId="0"/>
      <p:bldP spid="42" grpId="0"/>
      <p:bldP spid="43" grpId="0"/>
      <p:bldP spid="4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b="1" dirty="0">
                <a:latin typeface="Comic Sans MS" pitchFamily="66" charset="0"/>
              </a:rPr>
              <a:t>You can use partial fractions to integrate expressions</a:t>
            </a: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This allows you to split a fraction up – it can sometimes be recombined after integration…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Find: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4114800"/>
                <a:ext cx="1986891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+1)(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−2)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4800"/>
                <a:ext cx="1986891" cy="738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10000" y="1371600"/>
                <a:ext cx="1975541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+1)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−2)</m:t>
                              </m:r>
                            </m:den>
                          </m:f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371600"/>
                <a:ext cx="1975541" cy="657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810000" y="2286000"/>
                <a:ext cx="1198213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+1)</m:t>
                              </m:r>
                            </m:den>
                          </m:f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286000"/>
                <a:ext cx="1198213" cy="657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257800" y="2286000"/>
                <a:ext cx="1198213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−2)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286000"/>
                <a:ext cx="1198213" cy="6574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10000" y="2971800"/>
                <a:ext cx="12153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ln</m:t>
                      </m:r>
                      <m:r>
                        <a:rPr lang="en-GB" sz="1400" b="0" i="1" smtClean="0">
                          <a:latin typeface="Cambria Math"/>
                        </a:rPr>
                        <m:t>⁡|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+1|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971800"/>
                <a:ext cx="1215333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257800" y="2971800"/>
                <a:ext cx="11159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ln</m:t>
                      </m:r>
                      <m:r>
                        <a:rPr lang="en-GB" sz="1400" b="0" i="1" smtClean="0">
                          <a:latin typeface="Cambria Math"/>
                        </a:rPr>
                        <m:t>⁡|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−2|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971800"/>
                <a:ext cx="1115947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10000" y="3352800"/>
                <a:ext cx="13462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ln</m:t>
                      </m:r>
                      <m:r>
                        <a:rPr lang="en-GB" sz="1400" b="0" i="1" smtClean="0">
                          <a:latin typeface="Cambria Math"/>
                        </a:rPr>
                        <m:t>⁡|(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+1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352800"/>
                <a:ext cx="1346201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810000" y="4038600"/>
                <a:ext cx="25684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ln</m:t>
                      </m:r>
                      <m:r>
                        <a:rPr lang="en-GB" sz="1400" b="0" i="1" smtClean="0">
                          <a:latin typeface="Cambria Math"/>
                        </a:rPr>
                        <m:t>⁡|(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+1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|−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038600"/>
                <a:ext cx="2568460" cy="307777"/>
              </a:xfrm>
              <a:prstGeom prst="rect">
                <a:avLst/>
              </a:prstGeom>
              <a:blipFill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827417" y="4513217"/>
                <a:ext cx="1657120" cy="57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ln</m:t>
                      </m:r>
                      <m:r>
                        <a:rPr lang="en-GB" sz="1400" b="0" i="1" smtClean="0">
                          <a:latin typeface="Cambria Math"/>
                        </a:rPr>
                        <m:t>⁡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417" y="4513217"/>
                <a:ext cx="1657120" cy="5783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3"/>
          <p:cNvSpPr/>
          <p:nvPr/>
        </p:nvSpPr>
        <p:spPr>
          <a:xfrm>
            <a:off x="6276703" y="1676400"/>
            <a:ext cx="381000" cy="914400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6631577" y="1907177"/>
            <a:ext cx="143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Integrate each separately</a:t>
            </a:r>
          </a:p>
        </p:txBody>
      </p:sp>
      <p:sp>
        <p:nvSpPr>
          <p:cNvPr id="58" name="Arc 57"/>
          <p:cNvSpPr/>
          <p:nvPr/>
        </p:nvSpPr>
        <p:spPr>
          <a:xfrm>
            <a:off x="6248400" y="4191000"/>
            <a:ext cx="381000" cy="685800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6553200" y="4191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You can combine the natural logarithms as a division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75062" y="5079275"/>
                <a:ext cx="2277226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+1)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62" y="5079275"/>
                <a:ext cx="2277226" cy="7382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241662" y="5384075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92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8" grpId="0" animBg="1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65"/>
          <p:cNvSpPr/>
          <p:nvPr/>
        </p:nvSpPr>
        <p:spPr>
          <a:xfrm rot="10800000">
            <a:off x="7524328" y="2462416"/>
            <a:ext cx="438150" cy="1035050"/>
          </a:xfrm>
          <a:custGeom>
            <a:avLst/>
            <a:gdLst>
              <a:gd name="connsiteX0" fmla="*/ 30854 w 469004"/>
              <a:gd name="connsiteY0" fmla="*/ 47977 h 1083027"/>
              <a:gd name="connsiteX1" fmla="*/ 469004 w 469004"/>
              <a:gd name="connsiteY1" fmla="*/ 47977 h 1083027"/>
              <a:gd name="connsiteX2" fmla="*/ 462654 w 469004"/>
              <a:gd name="connsiteY2" fmla="*/ 1083027 h 1083027"/>
              <a:gd name="connsiteX3" fmla="*/ 234054 w 469004"/>
              <a:gd name="connsiteY3" fmla="*/ 860777 h 1083027"/>
              <a:gd name="connsiteX4" fmla="*/ 37204 w 469004"/>
              <a:gd name="connsiteY4" fmla="*/ 695677 h 1083027"/>
              <a:gd name="connsiteX5" fmla="*/ 30854 w 469004"/>
              <a:gd name="connsiteY5" fmla="*/ 47977 h 1083027"/>
              <a:gd name="connsiteX0" fmla="*/ 0 w 438150"/>
              <a:gd name="connsiteY0" fmla="*/ 47977 h 1083027"/>
              <a:gd name="connsiteX1" fmla="*/ 438150 w 438150"/>
              <a:gd name="connsiteY1" fmla="*/ 47977 h 1083027"/>
              <a:gd name="connsiteX2" fmla="*/ 431800 w 438150"/>
              <a:gd name="connsiteY2" fmla="*/ 1083027 h 1083027"/>
              <a:gd name="connsiteX3" fmla="*/ 203200 w 438150"/>
              <a:gd name="connsiteY3" fmla="*/ 860777 h 1083027"/>
              <a:gd name="connsiteX4" fmla="*/ 6350 w 438150"/>
              <a:gd name="connsiteY4" fmla="*/ 695677 h 1083027"/>
              <a:gd name="connsiteX5" fmla="*/ 0 w 438150"/>
              <a:gd name="connsiteY5" fmla="*/ 47977 h 1083027"/>
              <a:gd name="connsiteX0" fmla="*/ 0 w 438150"/>
              <a:gd name="connsiteY0" fmla="*/ 47977 h 1083027"/>
              <a:gd name="connsiteX1" fmla="*/ 438150 w 438150"/>
              <a:gd name="connsiteY1" fmla="*/ 47977 h 1083027"/>
              <a:gd name="connsiteX2" fmla="*/ 431800 w 438150"/>
              <a:gd name="connsiteY2" fmla="*/ 1083027 h 1083027"/>
              <a:gd name="connsiteX3" fmla="*/ 203200 w 438150"/>
              <a:gd name="connsiteY3" fmla="*/ 860777 h 1083027"/>
              <a:gd name="connsiteX4" fmla="*/ 6350 w 438150"/>
              <a:gd name="connsiteY4" fmla="*/ 695677 h 1083027"/>
              <a:gd name="connsiteX5" fmla="*/ 0 w 438150"/>
              <a:gd name="connsiteY5" fmla="*/ 47977 h 1083027"/>
              <a:gd name="connsiteX0" fmla="*/ 0 w 438150"/>
              <a:gd name="connsiteY0" fmla="*/ 0 h 1035050"/>
              <a:gd name="connsiteX1" fmla="*/ 438150 w 438150"/>
              <a:gd name="connsiteY1" fmla="*/ 0 h 1035050"/>
              <a:gd name="connsiteX2" fmla="*/ 431800 w 438150"/>
              <a:gd name="connsiteY2" fmla="*/ 1035050 h 1035050"/>
              <a:gd name="connsiteX3" fmla="*/ 203200 w 438150"/>
              <a:gd name="connsiteY3" fmla="*/ 812800 h 1035050"/>
              <a:gd name="connsiteX4" fmla="*/ 6350 w 438150"/>
              <a:gd name="connsiteY4" fmla="*/ 647700 h 1035050"/>
              <a:gd name="connsiteX5" fmla="*/ 0 w 438150"/>
              <a:gd name="connsiteY5" fmla="*/ 0 h 10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50" h="1035050">
                <a:moveTo>
                  <a:pt x="0" y="0"/>
                </a:moveTo>
                <a:cubicBezTo>
                  <a:pt x="102923" y="1587"/>
                  <a:pt x="292100" y="0"/>
                  <a:pt x="438150" y="0"/>
                </a:cubicBezTo>
                <a:cubicBezTo>
                  <a:pt x="436033" y="345017"/>
                  <a:pt x="433917" y="690033"/>
                  <a:pt x="431800" y="1035050"/>
                </a:cubicBezTo>
                <a:lnTo>
                  <a:pt x="203200" y="812800"/>
                </a:lnTo>
                <a:lnTo>
                  <a:pt x="6350" y="647700"/>
                </a:lnTo>
                <a:cubicBezTo>
                  <a:pt x="4233" y="433917"/>
                  <a:pt x="3175" y="323850"/>
                  <a:pt x="0" y="0"/>
                </a:cubicBezTo>
                <a:close/>
              </a:path>
            </a:pathLst>
          </a:custGeom>
          <a:solidFill>
            <a:srgbClr val="FFC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5435600" y="3498851"/>
            <a:ext cx="438150" cy="1035050"/>
          </a:xfrm>
          <a:custGeom>
            <a:avLst/>
            <a:gdLst>
              <a:gd name="connsiteX0" fmla="*/ 30854 w 469004"/>
              <a:gd name="connsiteY0" fmla="*/ 47977 h 1083027"/>
              <a:gd name="connsiteX1" fmla="*/ 469004 w 469004"/>
              <a:gd name="connsiteY1" fmla="*/ 47977 h 1083027"/>
              <a:gd name="connsiteX2" fmla="*/ 462654 w 469004"/>
              <a:gd name="connsiteY2" fmla="*/ 1083027 h 1083027"/>
              <a:gd name="connsiteX3" fmla="*/ 234054 w 469004"/>
              <a:gd name="connsiteY3" fmla="*/ 860777 h 1083027"/>
              <a:gd name="connsiteX4" fmla="*/ 37204 w 469004"/>
              <a:gd name="connsiteY4" fmla="*/ 695677 h 1083027"/>
              <a:gd name="connsiteX5" fmla="*/ 30854 w 469004"/>
              <a:gd name="connsiteY5" fmla="*/ 47977 h 1083027"/>
              <a:gd name="connsiteX0" fmla="*/ 0 w 438150"/>
              <a:gd name="connsiteY0" fmla="*/ 47977 h 1083027"/>
              <a:gd name="connsiteX1" fmla="*/ 438150 w 438150"/>
              <a:gd name="connsiteY1" fmla="*/ 47977 h 1083027"/>
              <a:gd name="connsiteX2" fmla="*/ 431800 w 438150"/>
              <a:gd name="connsiteY2" fmla="*/ 1083027 h 1083027"/>
              <a:gd name="connsiteX3" fmla="*/ 203200 w 438150"/>
              <a:gd name="connsiteY3" fmla="*/ 860777 h 1083027"/>
              <a:gd name="connsiteX4" fmla="*/ 6350 w 438150"/>
              <a:gd name="connsiteY4" fmla="*/ 695677 h 1083027"/>
              <a:gd name="connsiteX5" fmla="*/ 0 w 438150"/>
              <a:gd name="connsiteY5" fmla="*/ 47977 h 1083027"/>
              <a:gd name="connsiteX0" fmla="*/ 0 w 438150"/>
              <a:gd name="connsiteY0" fmla="*/ 47977 h 1083027"/>
              <a:gd name="connsiteX1" fmla="*/ 438150 w 438150"/>
              <a:gd name="connsiteY1" fmla="*/ 47977 h 1083027"/>
              <a:gd name="connsiteX2" fmla="*/ 431800 w 438150"/>
              <a:gd name="connsiteY2" fmla="*/ 1083027 h 1083027"/>
              <a:gd name="connsiteX3" fmla="*/ 203200 w 438150"/>
              <a:gd name="connsiteY3" fmla="*/ 860777 h 1083027"/>
              <a:gd name="connsiteX4" fmla="*/ 6350 w 438150"/>
              <a:gd name="connsiteY4" fmla="*/ 695677 h 1083027"/>
              <a:gd name="connsiteX5" fmla="*/ 0 w 438150"/>
              <a:gd name="connsiteY5" fmla="*/ 47977 h 1083027"/>
              <a:gd name="connsiteX0" fmla="*/ 0 w 438150"/>
              <a:gd name="connsiteY0" fmla="*/ 0 h 1035050"/>
              <a:gd name="connsiteX1" fmla="*/ 438150 w 438150"/>
              <a:gd name="connsiteY1" fmla="*/ 0 h 1035050"/>
              <a:gd name="connsiteX2" fmla="*/ 431800 w 438150"/>
              <a:gd name="connsiteY2" fmla="*/ 1035050 h 1035050"/>
              <a:gd name="connsiteX3" fmla="*/ 203200 w 438150"/>
              <a:gd name="connsiteY3" fmla="*/ 812800 h 1035050"/>
              <a:gd name="connsiteX4" fmla="*/ 6350 w 438150"/>
              <a:gd name="connsiteY4" fmla="*/ 647700 h 1035050"/>
              <a:gd name="connsiteX5" fmla="*/ 0 w 438150"/>
              <a:gd name="connsiteY5" fmla="*/ 0 h 10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50" h="1035050">
                <a:moveTo>
                  <a:pt x="0" y="0"/>
                </a:moveTo>
                <a:cubicBezTo>
                  <a:pt x="102923" y="1587"/>
                  <a:pt x="292100" y="0"/>
                  <a:pt x="438150" y="0"/>
                </a:cubicBezTo>
                <a:cubicBezTo>
                  <a:pt x="436033" y="345017"/>
                  <a:pt x="433917" y="690033"/>
                  <a:pt x="431800" y="1035050"/>
                </a:cubicBezTo>
                <a:lnTo>
                  <a:pt x="203200" y="812800"/>
                </a:lnTo>
                <a:lnTo>
                  <a:pt x="6350" y="647700"/>
                </a:lnTo>
                <a:cubicBezTo>
                  <a:pt x="4233" y="433917"/>
                  <a:pt x="3175" y="323850"/>
                  <a:pt x="0" y="0"/>
                </a:cubicBezTo>
                <a:close/>
              </a:path>
            </a:pathLst>
          </a:custGeom>
          <a:solidFill>
            <a:srgbClr val="FFC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using standard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Notice that using the positive values will give an area which is equivalent to the one we want!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20472" y="3429000"/>
                <a:ext cx="161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472" y="3429000"/>
                <a:ext cx="161711" cy="246221"/>
              </a:xfrm>
              <a:prstGeom prst="rect">
                <a:avLst/>
              </a:prstGeom>
              <a:blipFill>
                <a:blip r:embed="rId3"/>
                <a:stretch>
                  <a:fillRect l="-19231" r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588224" y="908720"/>
                <a:ext cx="1654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908720"/>
                <a:ext cx="165430" cy="246221"/>
              </a:xfrm>
              <a:prstGeom prst="rect">
                <a:avLst/>
              </a:prstGeom>
              <a:blipFill>
                <a:blip r:embed="rId4"/>
                <a:stretch>
                  <a:fillRect l="-29630" r="-25926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 rot="10800000">
            <a:off x="6660232" y="-2835696"/>
            <a:ext cx="6264696" cy="6264696"/>
          </a:xfrm>
          <a:prstGeom prst="arc">
            <a:avLst>
              <a:gd name="adj1" fmla="val 17060127"/>
              <a:gd name="adj2" fmla="val 20625047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427984" y="3501008"/>
            <a:ext cx="43204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6200000">
            <a:off x="4499992" y="3356992"/>
            <a:ext cx="43204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rc 56"/>
          <p:cNvSpPr/>
          <p:nvPr/>
        </p:nvSpPr>
        <p:spPr>
          <a:xfrm>
            <a:off x="395536" y="3501008"/>
            <a:ext cx="6264696" cy="6264696"/>
          </a:xfrm>
          <a:prstGeom prst="arc">
            <a:avLst>
              <a:gd name="adj1" fmla="val 17060127"/>
              <a:gd name="adj2" fmla="val 20625047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48264" y="908720"/>
                <a:ext cx="480196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908720"/>
                <a:ext cx="480196" cy="404726"/>
              </a:xfrm>
              <a:prstGeom prst="rect">
                <a:avLst/>
              </a:prstGeom>
              <a:blipFill>
                <a:blip r:embed="rId5"/>
                <a:stretch>
                  <a:fillRect l="-8861" r="-7595"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/>
          <p:nvPr/>
        </p:nvCxnSpPr>
        <p:spPr>
          <a:xfrm>
            <a:off x="7524328" y="2492896"/>
            <a:ext cx="0" cy="100811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56376" y="2852936"/>
            <a:ext cx="0" cy="64807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868144" y="3501008"/>
            <a:ext cx="0" cy="100811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436096" y="3501008"/>
            <a:ext cx="0" cy="64807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80312" y="350100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812360" y="350100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52120" y="321297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-2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220072" y="321297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46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8" grpId="0" animBg="1"/>
      <p:bldP spid="7" grpId="0"/>
      <p:bldP spid="51" grpId="0"/>
      <p:bldP spid="52" grpId="0" animBg="1"/>
      <p:bldP spid="57" grpId="0" animBg="1"/>
      <p:bldP spid="12" grpId="0"/>
      <p:bldP spid="19" grpId="0"/>
      <p:bldP spid="63" grpId="0"/>
      <p:bldP spid="64" grpId="0"/>
      <p:bldP spid="6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b="1" dirty="0">
                <a:latin typeface="Comic Sans MS" pitchFamily="66" charset="0"/>
              </a:rPr>
              <a:t>You can use partial fractions to integrate expressions</a:t>
            </a: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This allows you to split a fraction up – it can sometimes be recombined after integration…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Find: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4114800"/>
                <a:ext cx="1860959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/>
                                </a:rPr>
                                <m:t>−4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4800"/>
                <a:ext cx="1860959" cy="738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0" y="1676400"/>
                <a:ext cx="13932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9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76400"/>
                <a:ext cx="1393266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57600" y="1676400"/>
                <a:ext cx="919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9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676400"/>
                <a:ext cx="919162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4572000" y="1676400"/>
            <a:ext cx="1447800" cy="304800"/>
            <a:chOff x="5029200" y="1676400"/>
            <a:chExt cx="1447800" cy="304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5029200" y="16764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029200" y="1676400"/>
              <a:ext cx="1447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0" y="1371600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71600"/>
                <a:ext cx="344966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2000" y="1981200"/>
                <a:ext cx="5602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9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81200"/>
                <a:ext cx="560282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10200" y="1981200"/>
                <a:ext cx="5437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− 4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981200"/>
                <a:ext cx="543739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4724400" y="22860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43600" y="1981200"/>
                <a:ext cx="3850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981200"/>
                <a:ext cx="385041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53000" y="2286000"/>
                <a:ext cx="6140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286000"/>
                <a:ext cx="614079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10200" y="2286000"/>
                <a:ext cx="5437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+ 6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286000"/>
                <a:ext cx="543739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400800" y="1447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1) Divide the first term by the highest power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0800" y="20574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2) Multiply the answer by the whole expression you’re dividing by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0800" y="2819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3) Subtract to find the remainder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00800" y="34290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4) Remember to write the remainder as a fraction of the original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57600" y="4495800"/>
                <a:ext cx="1393266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−3</m:t>
                          </m:r>
                          <m:r>
                            <a:rPr lang="en-GB" sz="1600" i="1">
                              <a:latin typeface="Cambria Math"/>
                            </a:rPr>
                            <m:t>𝑥</m:t>
                          </m:r>
                          <m:r>
                            <a:rPr lang="en-GB" sz="1600" i="1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495800"/>
                <a:ext cx="1393266" cy="5864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029200" y="4648200"/>
                <a:ext cx="6007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648200"/>
                <a:ext cx="600741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86400" y="4495800"/>
                <a:ext cx="1250791" cy="569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+ 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+6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495800"/>
                <a:ext cx="1250791" cy="56990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29200" y="5334000"/>
                <a:ext cx="6007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334000"/>
                <a:ext cx="600741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486400" y="5181600"/>
                <a:ext cx="1196994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+ 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6−3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181600"/>
                <a:ext cx="1196994" cy="55496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239000" y="51816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Looks tidier!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781800" y="5334000"/>
            <a:ext cx="5334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11G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74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6" grpId="0"/>
      <p:bldP spid="17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b="1" dirty="0">
                <a:latin typeface="Comic Sans MS" pitchFamily="66" charset="0"/>
              </a:rPr>
              <a:t>You can use partial fractions to integrate expressions</a:t>
            </a: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This allows you to split a fraction up – it can sometimes be recombined after integration…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Find: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4114800"/>
                <a:ext cx="1860959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/>
                                </a:rPr>
                                <m:t>−4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4800"/>
                <a:ext cx="1860959" cy="738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57600" y="1368552"/>
                <a:ext cx="1393266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−3</m:t>
                          </m:r>
                          <m:r>
                            <a:rPr lang="en-GB" sz="1600" i="1">
                              <a:latin typeface="Cambria Math"/>
                            </a:rPr>
                            <m:t>𝑥</m:t>
                          </m:r>
                          <m:r>
                            <a:rPr lang="en-GB" sz="1600" i="1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368552"/>
                <a:ext cx="1393266" cy="586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29200" y="1520952"/>
                <a:ext cx="6007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520952"/>
                <a:ext cx="600741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486400" y="1368552"/>
                <a:ext cx="1196994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+ 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6−3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368552"/>
                <a:ext cx="1196994" cy="5549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705600" y="1368552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now need to write the remainder as partial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63112" y="2139696"/>
                <a:ext cx="919161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6−3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112" y="2139696"/>
                <a:ext cx="919161" cy="5549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325112" y="2139696"/>
                <a:ext cx="2002600" cy="598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6−3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(3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+2)(3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112" y="2139696"/>
                <a:ext cx="2002600" cy="59862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25112" y="2825496"/>
                <a:ext cx="2247667" cy="598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(3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(3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112" y="2825496"/>
                <a:ext cx="2247667" cy="59862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325112" y="3587496"/>
                <a:ext cx="2475165" cy="6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GB" sz="1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(3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+2)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(3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−2)(3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112" y="3587496"/>
                <a:ext cx="2475165" cy="613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581400" y="4456176"/>
                <a:ext cx="31046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  <m:r>
                            <a:rPr lang="en-GB" sz="1600" i="1">
                              <a:latin typeface="Cambria Math"/>
                            </a:rPr>
                            <m:t>𝑥</m:t>
                          </m:r>
                          <m:r>
                            <a:rPr lang="en-GB" sz="1600" i="1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GB" sz="1600" i="1">
                          <a:latin typeface="Cambria Math"/>
                        </a:rPr>
                        <m:t>+</m:t>
                      </m:r>
                      <m:r>
                        <a:rPr lang="en-GB" sz="16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  <m:r>
                            <a:rPr lang="en-GB" sz="1600" i="1">
                              <a:latin typeface="Cambria Math"/>
                            </a:rPr>
                            <m:t>𝑥</m:t>
                          </m:r>
                          <m:r>
                            <a:rPr lang="en-GB" sz="1600" i="1"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1600" b="0" i="0" smtClean="0">
                          <a:latin typeface="Cambria Math"/>
                        </a:rPr>
                        <m:t>=6−3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456176"/>
                <a:ext cx="3104632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361432" y="4791456"/>
                <a:ext cx="8668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4</m:t>
                      </m:r>
                      <m:r>
                        <a:rPr lang="en-GB" sz="1600" b="0" i="1" smtClean="0">
                          <a:latin typeface="Cambria Math"/>
                        </a:rPr>
                        <m:t>𝐵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432" y="4791456"/>
                <a:ext cx="866840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667000" y="4776216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Let x = 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77256" y="5105400"/>
                <a:ext cx="7530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𝐵</m:t>
                      </m:r>
                      <m:r>
                        <a:rPr lang="en-GB" sz="16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256" y="5105400"/>
                <a:ext cx="753027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2667000" y="5446776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Let x = -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18176" y="5428488"/>
                <a:ext cx="10123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i="1" smtClean="0">
                          <a:latin typeface="Cambria Math"/>
                        </a:rPr>
                        <m:t>4</m:t>
                      </m:r>
                      <m:r>
                        <a:rPr lang="en-GB" sz="1600" b="0" i="1" smtClean="0">
                          <a:latin typeface="Cambria Math"/>
                        </a:rPr>
                        <m:t>𝐴</m:t>
                      </m:r>
                      <m:r>
                        <a:rPr lang="en-GB" sz="1600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176" y="5428488"/>
                <a:ext cx="1012393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498592" y="5751576"/>
                <a:ext cx="8985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𝐴</m:t>
                      </m:r>
                      <m:r>
                        <a:rPr lang="en-GB" sz="1600" b="0" i="1" smtClean="0">
                          <a:latin typeface="Cambria Math"/>
                        </a:rPr>
                        <m:t>=−2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592" y="5751576"/>
                <a:ext cx="898579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581400" y="6172200"/>
                <a:ext cx="1367810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 +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6−3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6172200"/>
                <a:ext cx="1367810" cy="55496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953000" y="6172200"/>
                <a:ext cx="2311594" cy="559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 1−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6172200"/>
                <a:ext cx="2311594" cy="55906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648200" y="3581400"/>
            <a:ext cx="2133600" cy="3048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5791200" y="1371600"/>
            <a:ext cx="838200" cy="3048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4648200" y="2819400"/>
            <a:ext cx="1905000" cy="609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010400" y="4343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Set the numerators equal and solve for A and 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62800" y="5867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the final answer with the remainder broken apart!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11G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14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11" grpId="0" animBg="1"/>
      <p:bldP spid="11" grpId="1" animBg="1"/>
      <p:bldP spid="50" grpId="0" animBg="1"/>
      <p:bldP spid="50" grpId="1" animBg="1"/>
      <p:bldP spid="51" grpId="0" animBg="1"/>
      <p:bldP spid="51" grpId="1" animBg="1"/>
      <p:bldP spid="53" grpId="0"/>
      <p:bldP spid="5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b="1" dirty="0">
                <a:latin typeface="Comic Sans MS" pitchFamily="66" charset="0"/>
              </a:rPr>
              <a:t>You can use partial fractions to integrate expressions</a:t>
            </a: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This allows you to split a fraction up – it can sometimes be recombined after integration…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Find: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4114800"/>
                <a:ext cx="1860959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/>
                                </a:rPr>
                                <m:t>−4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4800"/>
                <a:ext cx="1860959" cy="738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57600" y="1371600"/>
                <a:ext cx="1393266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−3</m:t>
                          </m:r>
                          <m:r>
                            <a:rPr lang="en-GB" sz="1600" i="1">
                              <a:latin typeface="Cambria Math"/>
                            </a:rPr>
                            <m:t>𝑥</m:t>
                          </m:r>
                          <m:r>
                            <a:rPr lang="en-GB" sz="1600" i="1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371600"/>
                <a:ext cx="1393266" cy="586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953000" y="1371600"/>
                <a:ext cx="2311594" cy="559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 1−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371600"/>
                <a:ext cx="2311594" cy="559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05200" y="2133600"/>
                <a:ext cx="2613279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i="1">
                              <a:latin typeface="Cambria Math"/>
                            </a:rPr>
                            <m:t>1−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+2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600" i="1">
                              <a:latin typeface="Cambria Math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133600"/>
                <a:ext cx="2613279" cy="738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05200" y="2971800"/>
                <a:ext cx="812658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971800"/>
                <a:ext cx="812658" cy="7382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72000" y="2971800"/>
                <a:ext cx="1286763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+2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971800"/>
                <a:ext cx="1286763" cy="7382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34200" y="2971800"/>
                <a:ext cx="1286763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971800"/>
                <a:ext cx="1286763" cy="738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05200" y="3810000"/>
                <a:ext cx="5572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810000"/>
                <a:ext cx="557268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72000" y="3657600"/>
                <a:ext cx="2067233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GB" sz="1600" b="0" i="0" smtClean="0">
                          <a:latin typeface="Cambria Math"/>
                        </a:rPr>
                        <m:t>ln</m:t>
                      </m:r>
                      <m:r>
                        <a:rPr lang="en-GB" sz="1600" b="0" i="1" smtClean="0">
                          <a:latin typeface="Cambria Math"/>
                        </a:rPr>
                        <m:t>⁡|3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+2|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57600"/>
                <a:ext cx="2067233" cy="64556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34200" y="3657600"/>
                <a:ext cx="1748940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GB" sz="1600" b="0" i="0" smtClean="0">
                          <a:latin typeface="Cambria Math"/>
                        </a:rPr>
                        <m:t>ln</m:t>
                      </m:r>
                      <m:r>
                        <a:rPr lang="en-GB" sz="1600" b="0" i="1" smtClean="0">
                          <a:latin typeface="Cambria Math"/>
                        </a:rPr>
                        <m:t>⁡|3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−2|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657600"/>
                <a:ext cx="1748940" cy="64556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572000" y="4267200"/>
                <a:ext cx="2065630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GB" sz="1600" b="0" i="0" smtClean="0">
                          <a:latin typeface="Cambria Math"/>
                        </a:rPr>
                        <m:t>ln</m:t>
                      </m:r>
                      <m:r>
                        <a:rPr lang="en-GB" sz="1600" b="0" i="1" smtClean="0">
                          <a:latin typeface="Cambria Math"/>
                        </a:rPr>
                        <m:t>⁡|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267200"/>
                <a:ext cx="2065630" cy="64556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505200" y="5105400"/>
                <a:ext cx="3760197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105400"/>
                <a:ext cx="3760197" cy="5549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505200" y="5791200"/>
                <a:ext cx="2533066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(3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−2)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(3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791200"/>
                <a:ext cx="2533066" cy="6401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543800" y="2209800"/>
            <a:ext cx="114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Integrate separately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71063" y="5715000"/>
            <a:ext cx="2120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You can combine the natural logarithms (be careful, the negative goes on the denominator…)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11G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7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4" grpId="0"/>
      <p:bldP spid="36" grpId="0"/>
      <p:bldP spid="47" grpId="0"/>
      <p:bldP spid="52" grpId="0"/>
      <p:bldP spid="55" grpId="0"/>
      <p:bldP spid="56" grpId="0"/>
      <p:bldP spid="57" grpId="0"/>
      <p:bldP spid="6" grpId="0"/>
      <p:bldP spid="5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11H</a:t>
            </a:r>
          </a:p>
        </p:txBody>
      </p:sp>
    </p:spTree>
    <p:extLst>
      <p:ext uri="{BB962C8B-B14F-4D97-AF65-F5344CB8AC3E}">
        <p14:creationId xmlns:p14="http://schemas.microsoft.com/office/powerpoint/2010/main" val="8287136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4242370" y="2090131"/>
            <a:ext cx="2241550" cy="1622425"/>
          </a:xfrm>
          <a:custGeom>
            <a:avLst/>
            <a:gdLst>
              <a:gd name="connsiteX0" fmla="*/ 0 w 2241550"/>
              <a:gd name="connsiteY0" fmla="*/ 0 h 1622425"/>
              <a:gd name="connsiteX1" fmla="*/ 6350 w 2241550"/>
              <a:gd name="connsiteY1" fmla="*/ 1619250 h 1622425"/>
              <a:gd name="connsiteX2" fmla="*/ 2241550 w 2241550"/>
              <a:gd name="connsiteY2" fmla="*/ 1622425 h 1622425"/>
              <a:gd name="connsiteX3" fmla="*/ 2235200 w 2241550"/>
              <a:gd name="connsiteY3" fmla="*/ 590550 h 1622425"/>
              <a:gd name="connsiteX4" fmla="*/ 1555750 w 2241550"/>
              <a:gd name="connsiteY4" fmla="*/ 514350 h 1622425"/>
              <a:gd name="connsiteX5" fmla="*/ 990600 w 2241550"/>
              <a:gd name="connsiteY5" fmla="*/ 409575 h 1622425"/>
              <a:gd name="connsiteX6" fmla="*/ 530225 w 2241550"/>
              <a:gd name="connsiteY6" fmla="*/ 266700 h 1622425"/>
              <a:gd name="connsiteX7" fmla="*/ 260350 w 2241550"/>
              <a:gd name="connsiteY7" fmla="*/ 149225 h 1622425"/>
              <a:gd name="connsiteX8" fmla="*/ 0 w 2241550"/>
              <a:gd name="connsiteY8" fmla="*/ 0 h 162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1550" h="1622425">
                <a:moveTo>
                  <a:pt x="0" y="0"/>
                </a:moveTo>
                <a:cubicBezTo>
                  <a:pt x="2117" y="539750"/>
                  <a:pt x="4233" y="1079500"/>
                  <a:pt x="6350" y="1619250"/>
                </a:cubicBezTo>
                <a:lnTo>
                  <a:pt x="2241550" y="1622425"/>
                </a:lnTo>
                <a:cubicBezTo>
                  <a:pt x="2239433" y="1278467"/>
                  <a:pt x="2237317" y="934508"/>
                  <a:pt x="2235200" y="590550"/>
                </a:cubicBezTo>
                <a:lnTo>
                  <a:pt x="1555750" y="514350"/>
                </a:lnTo>
                <a:lnTo>
                  <a:pt x="990600" y="409575"/>
                </a:lnTo>
                <a:lnTo>
                  <a:pt x="530225" y="266700"/>
                </a:lnTo>
                <a:lnTo>
                  <a:pt x="260350" y="1492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any of the integration methods you have learned in order to find areas under or between curves (as in Year 12)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part of the curve: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4+3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region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bounded by the curve, the x-axis, and the lines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and shown. Use integration to find the area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766" r="-30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V="1">
            <a:off x="5470177" y="2490702"/>
            <a:ext cx="0" cy="2448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 rot="10800000">
            <a:off x="4030017" y="762510"/>
            <a:ext cx="6408712" cy="1944216"/>
          </a:xfrm>
          <a:prstGeom prst="arc">
            <a:avLst>
              <a:gd name="adj1" fmla="val 18035218"/>
              <a:gd name="adj2" fmla="val 21199527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246041" y="1266566"/>
            <a:ext cx="0" cy="2448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30017" y="3714838"/>
                <a:ext cx="3817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017" y="3714838"/>
                <a:ext cx="38173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62265" y="3714838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265" y="3714838"/>
                <a:ext cx="43204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6478289" y="2706726"/>
            <a:ext cx="0" cy="100811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86001" y="1842630"/>
                <a:ext cx="432048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11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001" y="1842630"/>
                <a:ext cx="432048" cy="409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30017" y="1050542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017" y="1050542"/>
                <a:ext cx="216024" cy="307777"/>
              </a:xfrm>
              <a:prstGeom prst="rect">
                <a:avLst/>
              </a:prstGeom>
              <a:blipFill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22305" y="3570822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305" y="3570822"/>
                <a:ext cx="216024" cy="307777"/>
              </a:xfrm>
              <a:prstGeom prst="rect">
                <a:avLst/>
              </a:prstGeom>
              <a:blipFill>
                <a:blip r:embed="rId7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182145" y="2922750"/>
                <a:ext cx="391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145" y="2922750"/>
                <a:ext cx="3917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006985" y="3957492"/>
                <a:ext cx="1428340" cy="594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4+3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985" y="3957492"/>
                <a:ext cx="1428340" cy="5944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790961" y="4553313"/>
                <a:ext cx="1920719" cy="575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4+3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61" y="4553313"/>
                <a:ext cx="1920719" cy="5757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816742" y="692696"/>
                <a:ext cx="971356" cy="404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4+3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742" y="692696"/>
                <a:ext cx="971356" cy="4042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600718" y="1196752"/>
                <a:ext cx="144212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4+3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718" y="1196752"/>
                <a:ext cx="1442126" cy="495649"/>
              </a:xfrm>
              <a:prstGeom prst="rect">
                <a:avLst/>
              </a:prstGeom>
              <a:blipFill>
                <a:blip r:embed="rId1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384694" y="1772816"/>
                <a:ext cx="1451809" cy="495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4+3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694" y="1772816"/>
                <a:ext cx="1451809" cy="495649"/>
              </a:xfrm>
              <a:prstGeom prst="rect">
                <a:avLst/>
              </a:prstGeom>
              <a:blipFill>
                <a:blip r:embed="rId1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808378" y="5131716"/>
                <a:ext cx="1469248" cy="484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4+3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378" y="5131716"/>
                <a:ext cx="1469248" cy="4842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790961" y="5710119"/>
                <a:ext cx="2958310" cy="4147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4+3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(4)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4+3(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61" y="5710119"/>
                <a:ext cx="2958310" cy="414729"/>
              </a:xfrm>
              <a:prstGeom prst="rect">
                <a:avLst/>
              </a:prstGeom>
              <a:blipFill>
                <a:blip r:embed="rId1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5519153" y="4317532"/>
            <a:ext cx="245921" cy="550559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541249" y="4409297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Rewrite as a power</a:t>
            </a:r>
          </a:p>
        </p:txBody>
      </p:sp>
      <p:sp>
        <p:nvSpPr>
          <p:cNvPr id="31" name="Arc 30"/>
          <p:cNvSpPr/>
          <p:nvPr/>
        </p:nvSpPr>
        <p:spPr>
          <a:xfrm>
            <a:off x="5447145" y="4895935"/>
            <a:ext cx="265678" cy="546922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6527264" y="5480708"/>
            <a:ext cx="300255" cy="467246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512784" y="4861101"/>
                <a:ext cx="2736304" cy="529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Integrate (see what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4+3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would differentiate to first…)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784" y="4861101"/>
                <a:ext cx="2736304" cy="529247"/>
              </a:xfrm>
              <a:prstGeom prst="rect">
                <a:avLst/>
              </a:prstGeom>
              <a:blipFill>
                <a:blip r:embed="rId16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>
            <a:off x="7824854" y="980728"/>
            <a:ext cx="288032" cy="469776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7824854" y="1484784"/>
            <a:ext cx="288032" cy="469776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7968870" y="83671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Differentiate using the chain rule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19864" y="155679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32023" y="2507973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itchFamily="66" charset="0"/>
              </a:rPr>
              <a:t>This gives us the integral below, but 6 times too small</a:t>
            </a:r>
          </a:p>
          <a:p>
            <a:pPr algn="ctr"/>
            <a:endParaRPr lang="en-US" sz="1200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Comic Sans MS" pitchFamily="66" charset="0"/>
                <a:sym typeface="Wingdings" panose="05000000000000000000" pitchFamily="2" charset="2"/>
              </a:rPr>
              <a:t> So the original guess needs to be multiplied by 6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28160" y="4641669"/>
            <a:ext cx="983677" cy="3436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6675118" y="1798320"/>
            <a:ext cx="1014551" cy="4484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6914604" y="722812"/>
            <a:ext cx="818607" cy="3657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4132216" y="5225143"/>
            <a:ext cx="927465" cy="3483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657962" y="5448929"/>
            <a:ext cx="1615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Sub in values and subtract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795313" y="6280530"/>
                <a:ext cx="166725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=12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𝑠𝑞𝑢𝑎𝑟𝑒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𝑢𝑛𝑖𝑡𝑠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313" y="6280530"/>
                <a:ext cx="1667251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6479366" y="5955325"/>
            <a:ext cx="300255" cy="467246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697150" y="6045466"/>
            <a:ext cx="992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2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/>
      <p:bldP spid="34" grpId="0" animBg="1"/>
      <p:bldP spid="34" grpId="1" animBg="1"/>
      <p:bldP spid="35" grpId="0" animBg="1"/>
      <p:bldP spid="35" grpId="1" animBg="1"/>
      <p:bldP spid="36" grpId="0"/>
      <p:bldP spid="36" grpId="1"/>
      <p:bldP spid="37" grpId="0"/>
      <p:bldP spid="37" grpId="1"/>
      <p:bldP spid="38" grpId="0" build="allAtOnce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  <p:bldP spid="47" grpId="0"/>
      <p:bldP spid="48" grpId="0" animBg="1"/>
      <p:bldP spid="4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4254500" y="1704975"/>
            <a:ext cx="2232025" cy="2000250"/>
          </a:xfrm>
          <a:custGeom>
            <a:avLst/>
            <a:gdLst>
              <a:gd name="connsiteX0" fmla="*/ 0 w 2232025"/>
              <a:gd name="connsiteY0" fmla="*/ 1987550 h 2000250"/>
              <a:gd name="connsiteX1" fmla="*/ 196850 w 2232025"/>
              <a:gd name="connsiteY1" fmla="*/ 1473200 h 2000250"/>
              <a:gd name="connsiteX2" fmla="*/ 361950 w 2232025"/>
              <a:gd name="connsiteY2" fmla="*/ 1054100 h 2000250"/>
              <a:gd name="connsiteX3" fmla="*/ 514350 w 2232025"/>
              <a:gd name="connsiteY3" fmla="*/ 733425 h 2000250"/>
              <a:gd name="connsiteX4" fmla="*/ 638175 w 2232025"/>
              <a:gd name="connsiteY4" fmla="*/ 473075 h 2000250"/>
              <a:gd name="connsiteX5" fmla="*/ 812800 w 2232025"/>
              <a:gd name="connsiteY5" fmla="*/ 206375 h 2000250"/>
              <a:gd name="connsiteX6" fmla="*/ 939800 w 2232025"/>
              <a:gd name="connsiteY6" fmla="*/ 69850 h 2000250"/>
              <a:gd name="connsiteX7" fmla="*/ 1031875 w 2232025"/>
              <a:gd name="connsiteY7" fmla="*/ 15875 h 2000250"/>
              <a:gd name="connsiteX8" fmla="*/ 1092200 w 2232025"/>
              <a:gd name="connsiteY8" fmla="*/ 3175 h 2000250"/>
              <a:gd name="connsiteX9" fmla="*/ 1174750 w 2232025"/>
              <a:gd name="connsiteY9" fmla="*/ 0 h 2000250"/>
              <a:gd name="connsiteX10" fmla="*/ 1241425 w 2232025"/>
              <a:gd name="connsiteY10" fmla="*/ 41275 h 2000250"/>
              <a:gd name="connsiteX11" fmla="*/ 1333500 w 2232025"/>
              <a:gd name="connsiteY11" fmla="*/ 101600 h 2000250"/>
              <a:gd name="connsiteX12" fmla="*/ 1428750 w 2232025"/>
              <a:gd name="connsiteY12" fmla="*/ 203200 h 2000250"/>
              <a:gd name="connsiteX13" fmla="*/ 1555750 w 2232025"/>
              <a:gd name="connsiteY13" fmla="*/ 396875 h 2000250"/>
              <a:gd name="connsiteX14" fmla="*/ 1682750 w 2232025"/>
              <a:gd name="connsiteY14" fmla="*/ 647700 h 2000250"/>
              <a:gd name="connsiteX15" fmla="*/ 1984375 w 2232025"/>
              <a:gd name="connsiteY15" fmla="*/ 1327150 h 2000250"/>
              <a:gd name="connsiteX16" fmla="*/ 2120900 w 2232025"/>
              <a:gd name="connsiteY16" fmla="*/ 1698625 h 2000250"/>
              <a:gd name="connsiteX17" fmla="*/ 2232025 w 2232025"/>
              <a:gd name="connsiteY17" fmla="*/ 2000250 h 2000250"/>
              <a:gd name="connsiteX18" fmla="*/ 2025650 w 2232025"/>
              <a:gd name="connsiteY18" fmla="*/ 1974850 h 2000250"/>
              <a:gd name="connsiteX19" fmla="*/ 1806575 w 2232025"/>
              <a:gd name="connsiteY19" fmla="*/ 1920875 h 2000250"/>
              <a:gd name="connsiteX20" fmla="*/ 1622425 w 2232025"/>
              <a:gd name="connsiteY20" fmla="*/ 1854200 h 2000250"/>
              <a:gd name="connsiteX21" fmla="*/ 1419225 w 2232025"/>
              <a:gd name="connsiteY21" fmla="*/ 1758950 h 2000250"/>
              <a:gd name="connsiteX22" fmla="*/ 1244600 w 2232025"/>
              <a:gd name="connsiteY22" fmla="*/ 1631950 h 2000250"/>
              <a:gd name="connsiteX23" fmla="*/ 1089025 w 2232025"/>
              <a:gd name="connsiteY23" fmla="*/ 1520825 h 2000250"/>
              <a:gd name="connsiteX24" fmla="*/ 917575 w 2232025"/>
              <a:gd name="connsiteY24" fmla="*/ 1416050 h 2000250"/>
              <a:gd name="connsiteX25" fmla="*/ 765175 w 2232025"/>
              <a:gd name="connsiteY25" fmla="*/ 1362075 h 2000250"/>
              <a:gd name="connsiteX26" fmla="*/ 628650 w 2232025"/>
              <a:gd name="connsiteY26" fmla="*/ 1362075 h 2000250"/>
              <a:gd name="connsiteX27" fmla="*/ 488950 w 2232025"/>
              <a:gd name="connsiteY27" fmla="*/ 1422400 h 2000250"/>
              <a:gd name="connsiteX28" fmla="*/ 352425 w 2232025"/>
              <a:gd name="connsiteY28" fmla="*/ 1533525 h 2000250"/>
              <a:gd name="connsiteX29" fmla="*/ 238125 w 2232025"/>
              <a:gd name="connsiteY29" fmla="*/ 1676400 h 2000250"/>
              <a:gd name="connsiteX30" fmla="*/ 107950 w 2232025"/>
              <a:gd name="connsiteY30" fmla="*/ 1844675 h 2000250"/>
              <a:gd name="connsiteX31" fmla="*/ 0 w 2232025"/>
              <a:gd name="connsiteY31" fmla="*/ 198755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32025" h="2000250">
                <a:moveTo>
                  <a:pt x="0" y="1987550"/>
                </a:moveTo>
                <a:lnTo>
                  <a:pt x="196850" y="1473200"/>
                </a:lnTo>
                <a:lnTo>
                  <a:pt x="361950" y="1054100"/>
                </a:lnTo>
                <a:lnTo>
                  <a:pt x="514350" y="733425"/>
                </a:lnTo>
                <a:lnTo>
                  <a:pt x="638175" y="473075"/>
                </a:lnTo>
                <a:lnTo>
                  <a:pt x="812800" y="206375"/>
                </a:lnTo>
                <a:lnTo>
                  <a:pt x="939800" y="69850"/>
                </a:lnTo>
                <a:lnTo>
                  <a:pt x="1031875" y="15875"/>
                </a:lnTo>
                <a:lnTo>
                  <a:pt x="1092200" y="3175"/>
                </a:lnTo>
                <a:lnTo>
                  <a:pt x="1174750" y="0"/>
                </a:lnTo>
                <a:lnTo>
                  <a:pt x="1241425" y="41275"/>
                </a:lnTo>
                <a:lnTo>
                  <a:pt x="1333500" y="101600"/>
                </a:lnTo>
                <a:lnTo>
                  <a:pt x="1428750" y="203200"/>
                </a:lnTo>
                <a:lnTo>
                  <a:pt x="1555750" y="396875"/>
                </a:lnTo>
                <a:lnTo>
                  <a:pt x="1682750" y="647700"/>
                </a:lnTo>
                <a:lnTo>
                  <a:pt x="1984375" y="1327150"/>
                </a:lnTo>
                <a:lnTo>
                  <a:pt x="2120900" y="1698625"/>
                </a:lnTo>
                <a:lnTo>
                  <a:pt x="2232025" y="2000250"/>
                </a:lnTo>
                <a:lnTo>
                  <a:pt x="2025650" y="1974850"/>
                </a:lnTo>
                <a:lnTo>
                  <a:pt x="1806575" y="1920875"/>
                </a:lnTo>
                <a:lnTo>
                  <a:pt x="1622425" y="1854200"/>
                </a:lnTo>
                <a:lnTo>
                  <a:pt x="1419225" y="1758950"/>
                </a:lnTo>
                <a:lnTo>
                  <a:pt x="1244600" y="1631950"/>
                </a:lnTo>
                <a:lnTo>
                  <a:pt x="1089025" y="1520825"/>
                </a:lnTo>
                <a:lnTo>
                  <a:pt x="917575" y="1416050"/>
                </a:lnTo>
                <a:lnTo>
                  <a:pt x="765175" y="1362075"/>
                </a:lnTo>
                <a:lnTo>
                  <a:pt x="628650" y="1362075"/>
                </a:lnTo>
                <a:lnTo>
                  <a:pt x="488950" y="1422400"/>
                </a:lnTo>
                <a:lnTo>
                  <a:pt x="352425" y="1533525"/>
                </a:lnTo>
                <a:lnTo>
                  <a:pt x="238125" y="1676400"/>
                </a:lnTo>
                <a:lnTo>
                  <a:pt x="107950" y="1844675"/>
                </a:lnTo>
                <a:lnTo>
                  <a:pt x="0" y="1987550"/>
                </a:lnTo>
                <a:close/>
              </a:path>
            </a:pathLst>
          </a:cu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any of the integration methods you have learned in order to find areas under or between curves (as in Year 12)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part of the curves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where: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region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bounded by the two curves. Use integration to find the area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30017" y="3714838"/>
                <a:ext cx="3817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017" y="3714838"/>
                <a:ext cx="381738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62265" y="3714838"/>
                <a:ext cx="432048" cy="406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265" y="3714838"/>
                <a:ext cx="432048" cy="406073"/>
              </a:xfrm>
              <a:prstGeom prst="rect">
                <a:avLst/>
              </a:prstGeom>
              <a:blipFill>
                <a:blip r:embed="rId3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30017" y="1050542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017" y="1050542"/>
                <a:ext cx="216024" cy="307777"/>
              </a:xfrm>
              <a:prstGeom prst="rect">
                <a:avLst/>
              </a:prstGeom>
              <a:blipFill>
                <a:blip r:embed="rId4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22305" y="3570822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305" y="3570822"/>
                <a:ext cx="216024" cy="307777"/>
              </a:xfrm>
              <a:prstGeom prst="rect">
                <a:avLst/>
              </a:prstGeom>
              <a:blipFill>
                <a:blip r:embed="rId5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4249783" y="1706880"/>
            <a:ext cx="2238103" cy="2002971"/>
          </a:xfrm>
          <a:custGeom>
            <a:avLst/>
            <a:gdLst>
              <a:gd name="connsiteX0" fmla="*/ 0 w 2508068"/>
              <a:gd name="connsiteY0" fmla="*/ 2002971 h 2002971"/>
              <a:gd name="connsiteX1" fmla="*/ 1262743 w 2508068"/>
              <a:gd name="connsiteY1" fmla="*/ 0 h 2002971"/>
              <a:gd name="connsiteX2" fmla="*/ 2508068 w 2508068"/>
              <a:gd name="connsiteY2" fmla="*/ 2002971 h 200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8068" h="2002971">
                <a:moveTo>
                  <a:pt x="0" y="2002971"/>
                </a:moveTo>
                <a:cubicBezTo>
                  <a:pt x="422366" y="1001485"/>
                  <a:pt x="844732" y="0"/>
                  <a:pt x="1262743" y="0"/>
                </a:cubicBezTo>
                <a:cubicBezTo>
                  <a:pt x="1680754" y="0"/>
                  <a:pt x="2094411" y="1001485"/>
                  <a:pt x="2508068" y="2002971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15306" y="1585592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306" y="1585592"/>
                <a:ext cx="432048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4249783" y="3064083"/>
            <a:ext cx="2238103" cy="654477"/>
          </a:xfrm>
          <a:custGeom>
            <a:avLst/>
            <a:gdLst>
              <a:gd name="connsiteX0" fmla="*/ 0 w 2238103"/>
              <a:gd name="connsiteY0" fmla="*/ 654477 h 654477"/>
              <a:gd name="connsiteX1" fmla="*/ 679268 w 2238103"/>
              <a:gd name="connsiteY1" fmla="*/ 1334 h 654477"/>
              <a:gd name="connsiteX2" fmla="*/ 1593668 w 2238103"/>
              <a:gd name="connsiteY2" fmla="*/ 489014 h 654477"/>
              <a:gd name="connsiteX3" fmla="*/ 2238103 w 2238103"/>
              <a:gd name="connsiteY3" fmla="*/ 645768 h 65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8103" h="654477">
                <a:moveTo>
                  <a:pt x="0" y="654477"/>
                </a:moveTo>
                <a:cubicBezTo>
                  <a:pt x="206828" y="341694"/>
                  <a:pt x="413657" y="28911"/>
                  <a:pt x="679268" y="1334"/>
                </a:cubicBezTo>
                <a:cubicBezTo>
                  <a:pt x="944879" y="-26243"/>
                  <a:pt x="1333862" y="381608"/>
                  <a:pt x="1593668" y="489014"/>
                </a:cubicBezTo>
                <a:cubicBezTo>
                  <a:pt x="1853474" y="596420"/>
                  <a:pt x="2045788" y="621094"/>
                  <a:pt x="2238103" y="645768"/>
                </a:cubicBezTo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174525" y="2381730"/>
                <a:ext cx="391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525" y="2381730"/>
                <a:ext cx="39177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4246041" y="1266566"/>
            <a:ext cx="0" cy="2448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V="1">
            <a:off x="5470177" y="2490702"/>
            <a:ext cx="0" cy="2448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33060" y="1501140"/>
                <a:ext cx="6295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060" y="1501140"/>
                <a:ext cx="629531" cy="184666"/>
              </a:xfrm>
              <a:prstGeom prst="rect">
                <a:avLst/>
              </a:prstGeom>
              <a:blipFill>
                <a:blip r:embed="rId8"/>
                <a:stretch>
                  <a:fillRect l="-5769" t="-3226" r="-7692" b="-35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06340" y="3390900"/>
                <a:ext cx="63729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340" y="3390900"/>
                <a:ext cx="637290" cy="184666"/>
              </a:xfrm>
              <a:prstGeom prst="rect">
                <a:avLst/>
              </a:prstGeom>
              <a:blipFill>
                <a:blip r:embed="rId9"/>
                <a:stretch>
                  <a:fillRect l="-5714" t="-3226" r="-8571" b="-35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829050" y="4114800"/>
            <a:ext cx="5143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To find the area between two curves, you can subtract the ‘lower’ curve from the higher curve (as long as the curves do not intersect between the limits)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24325" y="4905375"/>
                <a:ext cx="1631665" cy="5421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25" y="4905375"/>
                <a:ext cx="1631665" cy="5421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24300" y="5581650"/>
                <a:ext cx="2340641" cy="5421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5581650"/>
                <a:ext cx="2340641" cy="5421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6174840" y="5229225"/>
            <a:ext cx="273586" cy="633004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429362" y="5344154"/>
            <a:ext cx="1615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functions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0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  <p:bldP spid="22" grpId="0" animBg="1"/>
      <p:bldP spid="2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any of the integration methods you have learned in order to find areas under or between curves (as in Year 12)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part of the curves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where: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region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bounded by the two curves. Use integration to find the area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43350" y="1381125"/>
                <a:ext cx="2340641" cy="5421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350" y="1381125"/>
                <a:ext cx="2340641" cy="542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4641315" y="5000625"/>
            <a:ext cx="273585" cy="542925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886312" y="5125079"/>
            <a:ext cx="137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10050" y="4848225"/>
                <a:ext cx="50398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050" y="4848225"/>
                <a:ext cx="503984" cy="215444"/>
              </a:xfrm>
              <a:prstGeom prst="rect">
                <a:avLst/>
              </a:prstGeom>
              <a:blipFill>
                <a:blip r:embed="rId4"/>
                <a:stretch>
                  <a:fillRect l="-7317" r="-6098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71925" y="5400675"/>
                <a:ext cx="71718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925" y="5400675"/>
                <a:ext cx="717184" cy="215444"/>
              </a:xfrm>
              <a:prstGeom prst="rect">
                <a:avLst/>
              </a:prstGeom>
              <a:blipFill>
                <a:blip r:embed="rId5"/>
                <a:stretch>
                  <a:fillRect l="-855" r="-4274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62362" y="5753729"/>
                <a:ext cx="2466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 we need to divide the original guess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362" y="5753729"/>
                <a:ext cx="2466988" cy="523220"/>
              </a:xfrm>
              <a:prstGeom prst="rect">
                <a:avLst/>
              </a:prstGeom>
              <a:blipFill>
                <a:blip r:embed="rId6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7413090" y="5000625"/>
            <a:ext cx="273585" cy="542925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658087" y="5125079"/>
            <a:ext cx="137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781800" y="4848225"/>
                <a:ext cx="4958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848225"/>
                <a:ext cx="495841" cy="215444"/>
              </a:xfrm>
              <a:prstGeom prst="rect">
                <a:avLst/>
              </a:prstGeom>
              <a:blipFill>
                <a:blip r:embed="rId7"/>
                <a:stretch>
                  <a:fillRect l="-4938" r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543675" y="5400675"/>
                <a:ext cx="9334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675" y="5400675"/>
                <a:ext cx="933461" cy="215444"/>
              </a:xfrm>
              <a:prstGeom prst="rect">
                <a:avLst/>
              </a:prstGeom>
              <a:blipFill>
                <a:blip r:embed="rId8"/>
                <a:stretch>
                  <a:fillRect l="-3896" r="-259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334112" y="5753729"/>
                <a:ext cx="2466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 we need to divide the original guess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112" y="5753729"/>
                <a:ext cx="2466988" cy="523220"/>
              </a:xfrm>
              <a:prstGeom prst="rect">
                <a:avLst/>
              </a:prstGeom>
              <a:blipFill>
                <a:blip r:embed="rId9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943350" y="2038350"/>
                <a:ext cx="2014846" cy="5402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350" y="2038350"/>
                <a:ext cx="2014846" cy="5402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24300" y="2781300"/>
                <a:ext cx="4684167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2(0)+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2781300"/>
                <a:ext cx="4684167" cy="4840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43350" y="3495675"/>
                <a:ext cx="323999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350" y="3495675"/>
                <a:ext cx="323999" cy="404726"/>
              </a:xfrm>
              <a:prstGeom prst="rect">
                <a:avLst/>
              </a:prstGeom>
              <a:blipFill>
                <a:blip r:embed="rId12"/>
                <a:stretch>
                  <a:fillRect l="-5660" r="-11321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251040" y="1733550"/>
            <a:ext cx="273585" cy="657225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305537" y="1648454"/>
            <a:ext cx="2286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 each term separately using the patterns below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6"/>
          <p:cNvSpPr/>
          <p:nvPr/>
        </p:nvSpPr>
        <p:spPr>
          <a:xfrm>
            <a:off x="8432265" y="2324100"/>
            <a:ext cx="273585" cy="657225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>
            <a:off x="8432265" y="3028950"/>
            <a:ext cx="273585" cy="657225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8391513" y="1838954"/>
            <a:ext cx="847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limits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81962" y="3677279"/>
            <a:ext cx="96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13886" y="1584144"/>
            <a:ext cx="529590" cy="1970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3975736" y="5365569"/>
            <a:ext cx="729614" cy="2637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099685" y="1555569"/>
            <a:ext cx="815339" cy="25418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6509385" y="5375094"/>
            <a:ext cx="967740" cy="25418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9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" grpId="0"/>
      <p:bldP spid="25" grpId="0"/>
      <p:bldP spid="26" grpId="0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 animBg="1"/>
      <p:bldP spid="39" grpId="0"/>
      <p:bldP spid="40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11I</a:t>
            </a:r>
          </a:p>
        </p:txBody>
      </p:sp>
    </p:spTree>
    <p:extLst>
      <p:ext uri="{BB962C8B-B14F-4D97-AF65-F5344CB8AC3E}">
        <p14:creationId xmlns:p14="http://schemas.microsoft.com/office/powerpoint/2010/main" val="16982409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Tx/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Imagine we had a curve as shown to the right, and we wanted to find the area in the region indicated</a:t>
            </a: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algn="ctr" eaLnBrk="1" hangingPunct="1"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We could split the region into strips, all of the same height (in this case 3), and work out the area of each strip as a trapezium</a:t>
            </a:r>
          </a:p>
          <a:p>
            <a:pPr algn="ctr" eaLnBrk="1" hangingPunct="1">
              <a:buFont typeface="Wingdings"/>
              <a:buChar char="à"/>
            </a:pPr>
            <a:endParaRPr lang="en-GB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 eaLnBrk="1" hangingPunct="1"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We could then add them together and the area would be an approximation for the area under the curve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 If we want a better approximation, we just need to use more strips…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879075" y="1532311"/>
            <a:ext cx="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879075" y="3284911"/>
            <a:ext cx="3733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98075" y="137991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6675" y="328491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x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45875" y="1913311"/>
            <a:ext cx="0" cy="13716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446617" y="1960813"/>
            <a:ext cx="1684" cy="132271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964877" y="2427377"/>
            <a:ext cx="9513" cy="8620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469875" y="2522911"/>
            <a:ext cx="0" cy="7620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4876800" y="1905000"/>
            <a:ext cx="3370997" cy="740741"/>
          </a:xfrm>
          <a:custGeom>
            <a:avLst/>
            <a:gdLst>
              <a:gd name="connsiteX0" fmla="*/ 0 w 3370997"/>
              <a:gd name="connsiteY0" fmla="*/ 740741 h 740741"/>
              <a:gd name="connsiteX1" fmla="*/ 818866 w 3370997"/>
              <a:gd name="connsiteY1" fmla="*/ 99296 h 740741"/>
              <a:gd name="connsiteX2" fmla="*/ 1487606 w 3370997"/>
              <a:gd name="connsiteY2" fmla="*/ 44705 h 740741"/>
              <a:gd name="connsiteX3" fmla="*/ 2115403 w 3370997"/>
              <a:gd name="connsiteY3" fmla="*/ 522377 h 740741"/>
              <a:gd name="connsiteX4" fmla="*/ 3370997 w 3370997"/>
              <a:gd name="connsiteY4" fmla="*/ 672502 h 74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0997" h="740741">
                <a:moveTo>
                  <a:pt x="0" y="740741"/>
                </a:moveTo>
                <a:cubicBezTo>
                  <a:pt x="285466" y="478021"/>
                  <a:pt x="570932" y="215302"/>
                  <a:pt x="818866" y="99296"/>
                </a:cubicBezTo>
                <a:cubicBezTo>
                  <a:pt x="1066800" y="-16710"/>
                  <a:pt x="1271517" y="-25808"/>
                  <a:pt x="1487606" y="44705"/>
                </a:cubicBezTo>
                <a:cubicBezTo>
                  <a:pt x="1703695" y="115218"/>
                  <a:pt x="1801504" y="417744"/>
                  <a:pt x="2115403" y="522377"/>
                </a:cubicBezTo>
                <a:cubicBezTo>
                  <a:pt x="2429302" y="627010"/>
                  <a:pt x="2900149" y="649756"/>
                  <a:pt x="3370997" y="67250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755631" y="1579779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91011" y="1645093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27379" y="2076563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98376" y="2203862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55475" y="328491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3342" y="3287485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70073" y="32908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943600" y="3276600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335249" y="3245031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4510" y="3231246"/>
            <a:ext cx="290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5942520" y="1913842"/>
            <a:ext cx="511719" cy="110901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6985393" y="2437284"/>
            <a:ext cx="490124" cy="9216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6" idx="3"/>
          </p:cNvCxnSpPr>
          <p:nvPr/>
        </p:nvCxnSpPr>
        <p:spPr>
          <a:xfrm flipH="1" flipV="1">
            <a:off x="6451191" y="2023635"/>
            <a:ext cx="541012" cy="40374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879075" y="4046911"/>
            <a:ext cx="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879075" y="5799511"/>
            <a:ext cx="3733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498075" y="389451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536675" y="579951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x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5945875" y="4427911"/>
            <a:ext cx="0" cy="13716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250675" y="4427911"/>
            <a:ext cx="0" cy="13716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555475" y="4580311"/>
            <a:ext cx="0" cy="12192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860275" y="4885111"/>
            <a:ext cx="0" cy="9144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165075" y="4982920"/>
            <a:ext cx="4549" cy="81659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7469875" y="5037511"/>
            <a:ext cx="0" cy="7620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>
            <a:off x="4876800" y="4419600"/>
            <a:ext cx="3370997" cy="740741"/>
          </a:xfrm>
          <a:custGeom>
            <a:avLst/>
            <a:gdLst>
              <a:gd name="connsiteX0" fmla="*/ 0 w 3370997"/>
              <a:gd name="connsiteY0" fmla="*/ 740741 h 740741"/>
              <a:gd name="connsiteX1" fmla="*/ 818866 w 3370997"/>
              <a:gd name="connsiteY1" fmla="*/ 99296 h 740741"/>
              <a:gd name="connsiteX2" fmla="*/ 1487606 w 3370997"/>
              <a:gd name="connsiteY2" fmla="*/ 44705 h 740741"/>
              <a:gd name="connsiteX3" fmla="*/ 2115403 w 3370997"/>
              <a:gd name="connsiteY3" fmla="*/ 522377 h 740741"/>
              <a:gd name="connsiteX4" fmla="*/ 3370997 w 3370997"/>
              <a:gd name="connsiteY4" fmla="*/ 672502 h 74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0997" h="740741">
                <a:moveTo>
                  <a:pt x="0" y="740741"/>
                </a:moveTo>
                <a:cubicBezTo>
                  <a:pt x="285466" y="478021"/>
                  <a:pt x="570932" y="215302"/>
                  <a:pt x="818866" y="99296"/>
                </a:cubicBezTo>
                <a:cubicBezTo>
                  <a:pt x="1066800" y="-16710"/>
                  <a:pt x="1271517" y="-25808"/>
                  <a:pt x="1487606" y="44705"/>
                </a:cubicBezTo>
                <a:cubicBezTo>
                  <a:pt x="1703695" y="115218"/>
                  <a:pt x="1801504" y="417744"/>
                  <a:pt x="2115403" y="522377"/>
                </a:cubicBezTo>
                <a:cubicBezTo>
                  <a:pt x="2429302" y="627010"/>
                  <a:pt x="2900149" y="649756"/>
                  <a:pt x="3370997" y="67250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5725942" y="4088442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106942" y="4088442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11742" y="4240842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945875" y="579951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021342" y="4621842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16542" y="4545642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326142" y="4698042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50675" y="579951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55475" y="579951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860275" y="579951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65075" y="579951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5910618" y="5799511"/>
            <a:ext cx="3810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223380" y="5799511"/>
            <a:ext cx="3810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6533866" y="5799511"/>
            <a:ext cx="3810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819332" y="5799511"/>
            <a:ext cx="3810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137780" y="5799511"/>
            <a:ext cx="3810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391400" y="5791200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715000" y="5791200"/>
            <a:ext cx="290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H="1" flipV="1">
            <a:off x="5942520" y="4428441"/>
            <a:ext cx="306602" cy="10299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6250931" y="4442166"/>
            <a:ext cx="314548" cy="16992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6555009" y="4611901"/>
            <a:ext cx="313825" cy="286206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7163522" y="4993447"/>
            <a:ext cx="316357" cy="52004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6860889" y="4894495"/>
            <a:ext cx="306967" cy="9895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6424551" y="3276600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6934200" y="3276600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0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8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 animBg="1"/>
      <p:bldP spid="17" grpId="0"/>
      <p:bldP spid="18" grpId="0"/>
      <p:bldP spid="19" grpId="0"/>
      <p:bldP spid="22" grpId="0"/>
      <p:bldP spid="25" grpId="0"/>
      <p:bldP spid="26" grpId="0"/>
      <p:bldP spid="27" grpId="0"/>
      <p:bldP spid="33" grpId="0"/>
      <p:bldP spid="34" grpId="0"/>
      <p:bldP spid="57" grpId="0"/>
      <p:bldP spid="58" grpId="0"/>
      <p:bldP spid="65" grpId="0" animBg="1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2" grpId="0"/>
      <p:bldP spid="8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Lets see what the algebra would look like for using the trapezium rule in a question…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85800" y="3733800"/>
            <a:ext cx="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5800" y="5486400"/>
            <a:ext cx="3733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35814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8684" y="54864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x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752600" y="4114800"/>
            <a:ext cx="0" cy="13716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2253342" y="4162302"/>
            <a:ext cx="1684" cy="132271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771602" y="4628866"/>
            <a:ext cx="9513" cy="8620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276600" y="4724400"/>
            <a:ext cx="0" cy="7620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683525" y="4106489"/>
            <a:ext cx="3370997" cy="740741"/>
          </a:xfrm>
          <a:custGeom>
            <a:avLst/>
            <a:gdLst>
              <a:gd name="connsiteX0" fmla="*/ 0 w 3370997"/>
              <a:gd name="connsiteY0" fmla="*/ 740741 h 740741"/>
              <a:gd name="connsiteX1" fmla="*/ 818866 w 3370997"/>
              <a:gd name="connsiteY1" fmla="*/ 99296 h 740741"/>
              <a:gd name="connsiteX2" fmla="*/ 1487606 w 3370997"/>
              <a:gd name="connsiteY2" fmla="*/ 44705 h 740741"/>
              <a:gd name="connsiteX3" fmla="*/ 2115403 w 3370997"/>
              <a:gd name="connsiteY3" fmla="*/ 522377 h 740741"/>
              <a:gd name="connsiteX4" fmla="*/ 3370997 w 3370997"/>
              <a:gd name="connsiteY4" fmla="*/ 672502 h 74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0997" h="740741">
                <a:moveTo>
                  <a:pt x="0" y="740741"/>
                </a:moveTo>
                <a:cubicBezTo>
                  <a:pt x="285466" y="478021"/>
                  <a:pt x="570932" y="215302"/>
                  <a:pt x="818866" y="99296"/>
                </a:cubicBezTo>
                <a:cubicBezTo>
                  <a:pt x="1066800" y="-16710"/>
                  <a:pt x="1271517" y="-25808"/>
                  <a:pt x="1487606" y="44705"/>
                </a:cubicBezTo>
                <a:cubicBezTo>
                  <a:pt x="1703695" y="115218"/>
                  <a:pt x="1801504" y="417744"/>
                  <a:pt x="2115403" y="522377"/>
                </a:cubicBezTo>
                <a:cubicBezTo>
                  <a:pt x="2429302" y="627010"/>
                  <a:pt x="2900149" y="649756"/>
                  <a:pt x="3370997" y="67250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371600" y="4724400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0" y="4724400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2200" y="4724400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71800" y="4724400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62200" y="5486400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70067" y="548897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76798" y="5492338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750325" y="5478089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749245" y="4115331"/>
            <a:ext cx="511719" cy="110901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2792118" y="4638773"/>
            <a:ext cx="490124" cy="9216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3"/>
          </p:cNvCxnSpPr>
          <p:nvPr/>
        </p:nvCxnSpPr>
        <p:spPr>
          <a:xfrm flipH="1" flipV="1">
            <a:off x="2257916" y="4225124"/>
            <a:ext cx="541012" cy="40374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231276" y="5478089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740925" y="5478089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909458" y="1247898"/>
            <a:ext cx="0" cy="13716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409210" y="1371600"/>
            <a:ext cx="2674" cy="124651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05400" y="1828800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26925" y="2622072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907183" y="2611187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906103" y="1248429"/>
            <a:ext cx="511719" cy="110901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72000" y="1828800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67200" y="2971800"/>
                <a:ext cx="1580240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𝐴𝑟𝑒𝑎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12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971800"/>
                <a:ext cx="1580240" cy="4380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 flipH="1" flipV="1">
            <a:off x="6489865" y="1330036"/>
            <a:ext cx="3959" cy="127871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010400" y="1752600"/>
            <a:ext cx="9513" cy="8620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172200" y="1905000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05600" y="1905000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00998" y="261013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6483927" y="1312223"/>
            <a:ext cx="553799" cy="440377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470074" y="2601823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867400" y="2971800"/>
                <a:ext cx="1580240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𝐴𝑟𝑒𝑎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2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971800"/>
                <a:ext cx="1580240" cy="4380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 flipV="1">
            <a:off x="8073052" y="1742693"/>
            <a:ext cx="9513" cy="8620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8578050" y="1838227"/>
            <a:ext cx="0" cy="7620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756909" y="1984940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16384" y="1998588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177715" y="2615012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8093568" y="1752600"/>
            <a:ext cx="490124" cy="9216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042375" y="2591916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560168" y="2971800"/>
                <a:ext cx="1583832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𝐴𝑟𝑒𝑎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2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168" y="2971800"/>
                <a:ext cx="1583832" cy="4380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343400" y="3581400"/>
                <a:ext cx="4426661" cy="396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𝑇𝑜𝑡𝑎𝑙</m:t>
                    </m:r>
                    <m:r>
                      <a:rPr lang="en-GB" sz="1400" b="0" i="1" smtClean="0">
                        <a:latin typeface="Cambria Math"/>
                      </a:rPr>
                      <m:t> </m:t>
                    </m:r>
                    <m:r>
                      <a:rPr lang="en-GB" sz="1400" b="0" i="1" smtClean="0">
                        <a:latin typeface="Cambria Math"/>
                      </a:rPr>
                      <m:t>𝐴𝑟𝑒𝑎</m:t>
                    </m:r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14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GB" sz="1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1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1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sz="1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4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1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GB" sz="1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581400"/>
                <a:ext cx="4426661" cy="396519"/>
              </a:xfrm>
              <a:prstGeom prst="rect">
                <a:avLst/>
              </a:prstGeom>
              <a:blipFill rotWithShape="1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181600" y="4191000"/>
                <a:ext cx="3047822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191000"/>
                <a:ext cx="3047822" cy="49564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257800" y="4876800"/>
                <a:ext cx="2375587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1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2(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400" i="1">
                              <a:latin typeface="Cambria Math"/>
                            </a:rPr>
                            <m:t>)+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876800"/>
                <a:ext cx="2375587" cy="495649"/>
              </a:xfrm>
              <a:prstGeom prst="rect">
                <a:avLst/>
              </a:prstGeom>
              <a:blipFill rotWithShape="1"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6858000" y="3657600"/>
            <a:ext cx="304800" cy="304800"/>
          </a:xfrm>
          <a:prstGeom prst="ellipse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6131257" y="3657600"/>
            <a:ext cx="304800" cy="304800"/>
          </a:xfrm>
          <a:prstGeom prst="ellipse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7250373" y="3667836"/>
            <a:ext cx="3048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7888405" y="3654188"/>
            <a:ext cx="3048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5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/>
      <p:bldP spid="2" grpId="0"/>
      <p:bldP spid="40" grpId="0"/>
      <p:bldP spid="41" grpId="0"/>
      <p:bldP spid="42" grpId="0"/>
      <p:bldP spid="45" grpId="0"/>
      <p:bldP spid="48" grpId="0"/>
      <p:bldP spid="49" grpId="0"/>
      <p:bldP spid="50" grpId="0"/>
      <p:bldP spid="53" grpId="0"/>
      <p:bldP spid="54" grpId="0"/>
      <p:bldP spid="55" grpId="0"/>
      <p:bldP spid="56" grpId="0"/>
      <p:bldP spid="3" grpId="0" animBg="1"/>
      <p:bldP spid="3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integrate using standard functions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You are not given the standard relationships for integration in the formula booklet, but you can use the rules from the differentiation parts to help!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488493" y="3868297"/>
            <a:ext cx="3191936" cy="227995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899954" y="3431177"/>
            <a:ext cx="1341120" cy="93181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95418" y="2978839"/>
                <a:ext cx="40785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you could use this row to recall that the integral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𝑡𝑎𝑛𝑥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418" y="2978839"/>
                <a:ext cx="4078570" cy="646331"/>
              </a:xfrm>
              <a:prstGeom prst="rect">
                <a:avLst/>
              </a:prstGeom>
              <a:blipFill>
                <a:blip r:embed="rId3"/>
                <a:stretch>
                  <a:fillRect t="-4717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0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As a general case, the trapezium rule looks like this: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and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276600"/>
                <a:ext cx="4434740" cy="650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76600"/>
                <a:ext cx="4434740" cy="65081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97874" y="4360817"/>
                <a:ext cx="1106585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h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74" y="4360817"/>
                <a:ext cx="1106585" cy="559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1676400" y="4999630"/>
            <a:ext cx="329821" cy="56297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2400" y="56388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height of each strip is given by the difference between the limits, divided by ‘n’, the number of strips…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8241" y="4419601"/>
            <a:ext cx="2495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get given this in the formula booklet!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4787" t="48003" r="30168" b="42551"/>
          <a:stretch/>
        </p:blipFill>
        <p:spPr>
          <a:xfrm>
            <a:off x="3370216" y="4998720"/>
            <a:ext cx="568389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1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7" grpId="0"/>
      <p:bldP spid="1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038600" cy="4525963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Using 4 strips, estimate the area under the curve: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Between the lines x = 0 and x = 2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You will not need to integrate at all to do this (which is good because you do not know how to integrate a function like this… yet!)</a:t>
            </a: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endParaRPr lang="en-GB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Start by finding the height of each strip…</a:t>
            </a: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h = 0.5</a:t>
            </a:r>
            <a:endParaRPr lang="en-GB" altLang="en-US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blipFill>
                <a:blip r:embed="rId2"/>
                <a:stretch>
                  <a:fillRect l="-15260" t="-131818" b="-1988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86840" y="3076304"/>
                <a:ext cx="1498167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40" y="3076304"/>
                <a:ext cx="1498167" cy="401970"/>
              </a:xfrm>
              <a:prstGeom prst="rect">
                <a:avLst/>
              </a:prstGeom>
              <a:blipFill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8200" y="1524000"/>
                <a:ext cx="1106585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h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524000"/>
                <a:ext cx="1106585" cy="5598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48200" y="2286000"/>
                <a:ext cx="1106585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h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2−0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286000"/>
                <a:ext cx="1106585" cy="559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48200" y="3048000"/>
                <a:ext cx="8969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h</m:t>
                      </m:r>
                      <m:r>
                        <a:rPr lang="en-GB" sz="1600" b="0" i="1" smtClean="0">
                          <a:latin typeface="Cambria Math"/>
                        </a:rPr>
                        <m:t>=0.5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048000"/>
                <a:ext cx="896912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40"/>
          <p:cNvSpPr>
            <a:spLocks/>
          </p:cNvSpPr>
          <p:nvPr/>
        </p:nvSpPr>
        <p:spPr bwMode="auto">
          <a:xfrm>
            <a:off x="5943600" y="1828800"/>
            <a:ext cx="152400" cy="762000"/>
          </a:xfrm>
          <a:custGeom>
            <a:avLst/>
            <a:gdLst>
              <a:gd name="T0" fmla="*/ 0 w 21600"/>
              <a:gd name="T1" fmla="*/ 0 h 43199"/>
              <a:gd name="T2" fmla="*/ 2656706 w 21600"/>
              <a:gd name="T3" fmla="*/ 2147483647 h 43199"/>
              <a:gd name="T4" fmla="*/ 0 w 21600"/>
              <a:gd name="T5" fmla="*/ 2147483647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6019800" y="1905000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 from the question</a:t>
            </a:r>
          </a:p>
        </p:txBody>
      </p:sp>
      <p:sp>
        <p:nvSpPr>
          <p:cNvPr id="14" name="Arc 40"/>
          <p:cNvSpPr>
            <a:spLocks/>
          </p:cNvSpPr>
          <p:nvPr/>
        </p:nvSpPr>
        <p:spPr bwMode="auto">
          <a:xfrm>
            <a:off x="5943600" y="2590800"/>
            <a:ext cx="152400" cy="609600"/>
          </a:xfrm>
          <a:custGeom>
            <a:avLst/>
            <a:gdLst>
              <a:gd name="T0" fmla="*/ 0 w 21600"/>
              <a:gd name="T1" fmla="*/ 0 h 43199"/>
              <a:gd name="T2" fmla="*/ 2656706 w 21600"/>
              <a:gd name="T3" fmla="*/ 2147483647 h 43199"/>
              <a:gd name="T4" fmla="*/ 0 w 21600"/>
              <a:gd name="T5" fmla="*/ 2147483647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6019800" y="2743200"/>
            <a:ext cx="1066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4572000" y="3657600"/>
            <a:ext cx="419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So the height (horizontally!) of each strip will be 0.5 units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8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038600" cy="4525963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Using 4 strips, estimate the area under the curve: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Between the lines x = 0 and x = 2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You will not need to integrate at all to do this (which is good because you do not know how to integrate a function like this… yet!)</a:t>
            </a: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endParaRPr lang="en-GB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Start by finding the height of each strip…</a:t>
            </a: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h = 0.5</a:t>
            </a: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endParaRPr lang="en-GB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Now draw up a table and work out y values at the appropriate x positions between 0 and 2…</a:t>
            </a:r>
            <a:endParaRPr lang="en-GB" altLang="en-US" sz="1400" dirty="0">
              <a:latin typeface="Comic Sans MS" pitchFamily="66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953000" y="22923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5713413" y="22923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6475413" y="22923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7237413" y="22923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7999413" y="22923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4184650" y="2670175"/>
            <a:ext cx="4583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4191000" y="22923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8761413" y="22923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4184650" y="2298700"/>
            <a:ext cx="4583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4184650" y="3040063"/>
            <a:ext cx="4583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4511675" y="2314575"/>
            <a:ext cx="1218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x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5272088" y="2314575"/>
            <a:ext cx="217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5946775" y="2314575"/>
            <a:ext cx="393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6811963" y="2314575"/>
            <a:ext cx="1857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7486650" y="2314575"/>
            <a:ext cx="360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8320088" y="2314575"/>
            <a:ext cx="217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4" name="Rectangle 22"/>
          <p:cNvSpPr>
            <a:spLocks noChangeArrowheads="1"/>
          </p:cNvSpPr>
          <p:nvPr/>
        </p:nvSpPr>
        <p:spPr bwMode="auto">
          <a:xfrm>
            <a:off x="4519613" y="2687638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y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505" name="Rectangle 23"/>
          <p:cNvSpPr>
            <a:spLocks noChangeArrowheads="1"/>
          </p:cNvSpPr>
          <p:nvPr/>
        </p:nvSpPr>
        <p:spPr bwMode="auto">
          <a:xfrm>
            <a:off x="5076825" y="2687638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1.732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24"/>
          <p:cNvSpPr>
            <a:spLocks noChangeArrowheads="1"/>
          </p:cNvSpPr>
          <p:nvPr/>
        </p:nvSpPr>
        <p:spPr bwMode="auto">
          <a:xfrm>
            <a:off x="6034088" y="2687638"/>
            <a:ext cx="217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25"/>
          <p:cNvSpPr>
            <a:spLocks noChangeArrowheads="1"/>
          </p:cNvSpPr>
          <p:nvPr/>
        </p:nvSpPr>
        <p:spPr bwMode="auto">
          <a:xfrm>
            <a:off x="6584950" y="2687638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2.236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26"/>
          <p:cNvSpPr>
            <a:spLocks noChangeArrowheads="1"/>
          </p:cNvSpPr>
          <p:nvPr/>
        </p:nvSpPr>
        <p:spPr bwMode="auto">
          <a:xfrm>
            <a:off x="7346950" y="2687638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2.449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Rectangle 27"/>
          <p:cNvSpPr>
            <a:spLocks noChangeArrowheads="1"/>
          </p:cNvSpPr>
          <p:nvPr/>
        </p:nvSpPr>
        <p:spPr bwMode="auto">
          <a:xfrm>
            <a:off x="8108950" y="2687638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2.646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477000" y="1905000"/>
            <a:ext cx="0" cy="2752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19600" y="1371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Between x = 0 and x = 2, the height of each strip is 0.5…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19600" y="3505200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For each of these values of x, calculate the value of y by substituting it into the </a:t>
            </a:r>
            <a:r>
              <a:rPr lang="en-GB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equation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of the curve</a:t>
            </a:r>
          </a:p>
          <a:p>
            <a:pPr marL="285750" indent="-285750" algn="ctr">
              <a:buFont typeface="Wingdings" pitchFamily="2" charset="2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These are the heights of each strip!</a:t>
            </a:r>
          </a:p>
          <a:p>
            <a:pPr marL="285750" indent="-285750" algn="ctr">
              <a:buFont typeface="Wingdings" pitchFamily="2" charset="2"/>
              <a:buChar char="à"/>
            </a:pP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itchFamily="2" charset="2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can now substitute these values into the formula (the first is y</a:t>
            </a:r>
            <a:r>
              <a:rPr lang="en-GB" sz="1400" baseline="-25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0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the second is y</a:t>
            </a:r>
            <a:r>
              <a:rPr lang="en-GB" sz="1400" baseline="-25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GB" sz="1400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etc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6477000" y="3124200"/>
            <a:ext cx="0" cy="3514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blipFill>
                <a:blip r:embed="rId2"/>
                <a:stretch>
                  <a:fillRect l="-15260" t="-131818" b="-1988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386840" y="3076304"/>
                <a:ext cx="1498167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40" y="3076304"/>
                <a:ext cx="1498167" cy="401970"/>
              </a:xfrm>
              <a:prstGeom prst="rect">
                <a:avLst/>
              </a:prstGeom>
              <a:blipFill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57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21504" grpId="0"/>
      <p:bldP spid="21505" grpId="0"/>
      <p:bldP spid="21507" grpId="0"/>
      <p:bldP spid="21508" grpId="0"/>
      <p:bldP spid="21509" grpId="0"/>
      <p:bldP spid="21510" grpId="0"/>
      <p:bldP spid="4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Using 4 strips, estimate the area under the curve: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Between the lines x = 0 and x = 2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Now sub the values you worked out into the formula – the first value for y is y</a:t>
            </a:r>
            <a:r>
              <a:rPr lang="en-GB" altLang="en-US" sz="1400" baseline="-25000" dirty="0">
                <a:latin typeface="Comic Sans MS" pitchFamily="66" charset="0"/>
                <a:sym typeface="Wingdings" panose="05000000000000000000" pitchFamily="2" charset="2"/>
              </a:rPr>
              <a:t>0</a:t>
            </a: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 and the last is </a:t>
            </a:r>
            <a:r>
              <a:rPr lang="en-GB" altLang="en-US" sz="1400" dirty="0" err="1">
                <a:latin typeface="Comic Sans MS" pitchFamily="66" charset="0"/>
                <a:sym typeface="Wingdings" panose="05000000000000000000" pitchFamily="2" charset="2"/>
              </a:rPr>
              <a:t>y</a:t>
            </a:r>
            <a:r>
              <a:rPr lang="en-GB" altLang="en-US" sz="1400" baseline="-25000" dirty="0" err="1">
                <a:latin typeface="Comic Sans MS" pitchFamily="66" charset="0"/>
                <a:sym typeface="Wingdings" panose="05000000000000000000" pitchFamily="2" charset="2"/>
              </a:rPr>
              <a:t>n</a:t>
            </a:r>
            <a:endParaRPr lang="en-GB" altLang="en-US" sz="1400" baseline="-25000" dirty="0">
              <a:latin typeface="Comic Sans MS" pitchFamily="66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959350" y="16700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5719763" y="16700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6481763" y="16700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7243763" y="16700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8005763" y="16700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4191000" y="2047875"/>
            <a:ext cx="4583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4197350" y="16700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8767763" y="16700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4191000" y="1676400"/>
            <a:ext cx="4583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4191000" y="2417763"/>
            <a:ext cx="4583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4518025" y="1692275"/>
            <a:ext cx="1218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x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5278438" y="1692275"/>
            <a:ext cx="217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5953125" y="1692275"/>
            <a:ext cx="393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6818313" y="1692275"/>
            <a:ext cx="1857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7493000" y="1692275"/>
            <a:ext cx="360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8326438" y="1692275"/>
            <a:ext cx="217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4" name="Rectangle 22"/>
          <p:cNvSpPr>
            <a:spLocks noChangeArrowheads="1"/>
          </p:cNvSpPr>
          <p:nvPr/>
        </p:nvSpPr>
        <p:spPr bwMode="auto">
          <a:xfrm>
            <a:off x="4525963" y="2065338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y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505" name="Rectangle 23"/>
          <p:cNvSpPr>
            <a:spLocks noChangeArrowheads="1"/>
          </p:cNvSpPr>
          <p:nvPr/>
        </p:nvSpPr>
        <p:spPr bwMode="auto">
          <a:xfrm>
            <a:off x="5083175" y="2065338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1.732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24"/>
          <p:cNvSpPr>
            <a:spLocks noChangeArrowheads="1"/>
          </p:cNvSpPr>
          <p:nvPr/>
        </p:nvSpPr>
        <p:spPr bwMode="auto">
          <a:xfrm>
            <a:off x="6040438" y="2065338"/>
            <a:ext cx="217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25"/>
          <p:cNvSpPr>
            <a:spLocks noChangeArrowheads="1"/>
          </p:cNvSpPr>
          <p:nvPr/>
        </p:nvSpPr>
        <p:spPr bwMode="auto">
          <a:xfrm>
            <a:off x="6591300" y="2065338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2.236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26"/>
          <p:cNvSpPr>
            <a:spLocks noChangeArrowheads="1"/>
          </p:cNvSpPr>
          <p:nvPr/>
        </p:nvSpPr>
        <p:spPr bwMode="auto">
          <a:xfrm>
            <a:off x="7353300" y="2065338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2.449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Rectangle 27"/>
          <p:cNvSpPr>
            <a:spLocks noChangeArrowheads="1"/>
          </p:cNvSpPr>
          <p:nvPr/>
        </p:nvSpPr>
        <p:spPr bwMode="auto">
          <a:xfrm>
            <a:off x="8115300" y="2065338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2.646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38600" y="2743200"/>
                <a:ext cx="3902094" cy="580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4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743200"/>
                <a:ext cx="3902094" cy="5809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038600" y="3505200"/>
                <a:ext cx="5175584" cy="576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+3</m:t>
                              </m:r>
                            </m:e>
                          </m:rad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(0.5)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1.732+2</m:t>
                              </m:r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2+2.236+2.449</m:t>
                                  </m:r>
                                </m:e>
                              </m:d>
                              <m:r>
                                <a:rPr lang="en-GB" sz="1400" i="1">
                                  <a:latin typeface="Cambria Math"/>
                                </a:rPr>
                                <m:t>+2.646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505200"/>
                <a:ext cx="5175584" cy="5766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38600" y="4267200"/>
                <a:ext cx="1912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=4</m:t>
                      </m:r>
                      <m:r>
                        <a:rPr lang="en-GB" sz="1400" b="0" i="1" smtClean="0">
                          <a:latin typeface="Cambria Math"/>
                        </a:rPr>
                        <m:t>.437 </m:t>
                      </m:r>
                      <m:r>
                        <a:rPr lang="en-GB" sz="1400" b="0" i="1" smtClean="0">
                          <a:latin typeface="Cambria Math"/>
                        </a:rPr>
                        <m:t>𝑠𝑞𝑢𝑎𝑟𝑒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𝑢𝑛𝑖𝑡𝑠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267200"/>
                <a:ext cx="1912511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5638800" y="3657600"/>
            <a:ext cx="381000" cy="304800"/>
          </a:xfrm>
          <a:prstGeom prst="ellipse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5105400" y="2895600"/>
            <a:ext cx="228600" cy="304800"/>
          </a:xfrm>
          <a:prstGeom prst="ellipse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6096000" y="3657600"/>
            <a:ext cx="4572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5029200" y="2039983"/>
            <a:ext cx="6096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8534400" y="3657600"/>
            <a:ext cx="6096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8051074" y="2039983"/>
            <a:ext cx="6096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7162800" y="3657600"/>
            <a:ext cx="533400" cy="30480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6858000" y="3657600"/>
            <a:ext cx="228600" cy="30480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7772400" y="3657600"/>
            <a:ext cx="533400" cy="30480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6527074" y="2031275"/>
            <a:ext cx="609600" cy="30480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7315200" y="2039983"/>
            <a:ext cx="609600" cy="30480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6002383" y="2039983"/>
            <a:ext cx="228600" cy="30480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4343400" y="2895600"/>
            <a:ext cx="304800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4419600" y="3657600"/>
            <a:ext cx="685800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blipFill>
                <a:blip r:embed="rId9"/>
                <a:stretch>
                  <a:fillRect l="-15260" t="-131818" b="-1988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386840" y="3076304"/>
                <a:ext cx="1498167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40" y="3076304"/>
                <a:ext cx="1498167" cy="401970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65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9" grpId="0" animBg="1"/>
      <p:bldP spid="39" grpId="1" animBg="1"/>
      <p:bldP spid="40" grpId="0" animBg="1"/>
      <p:bldP spid="40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Tx/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Using 8 strips, estimate the area under the curve:</a:t>
            </a: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Between the lines x = 0 and x = 2</a:t>
            </a: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algn="ctr" eaLnBrk="1" hangingPunct="1"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You will not need to integrate at all to do this (which is good because you do not know how to integrate a function like this… yet!)</a:t>
            </a:r>
          </a:p>
          <a:p>
            <a:pPr algn="ctr" eaLnBrk="1" hangingPunct="1">
              <a:buFont typeface="Wingdings"/>
              <a:buChar char="à"/>
            </a:pPr>
            <a:endParaRPr lang="en-GB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 eaLnBrk="1" hangingPunct="1"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Start by finding the height of each strip…</a:t>
            </a:r>
          </a:p>
          <a:p>
            <a:pPr algn="ctr" eaLnBrk="1" hangingPunct="1"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h = 0.25</a:t>
            </a:r>
            <a:endParaRPr lang="en-GB" altLang="en-US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4588" y="3163388"/>
                <a:ext cx="1498167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588" y="3163388"/>
                <a:ext cx="1498167" cy="401970"/>
              </a:xfrm>
              <a:prstGeom prst="rect">
                <a:avLst/>
              </a:prstGeom>
              <a:blipFill>
                <a:blip r:embed="rId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8200" y="1524000"/>
                <a:ext cx="1106585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h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524000"/>
                <a:ext cx="1106585" cy="5598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48200" y="2286000"/>
                <a:ext cx="1106585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h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2−0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286000"/>
                <a:ext cx="1106585" cy="559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48200" y="3048000"/>
                <a:ext cx="10107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h</m:t>
                      </m:r>
                      <m:r>
                        <a:rPr lang="en-GB" sz="1600" b="0" i="1" smtClean="0">
                          <a:latin typeface="Cambria Math"/>
                        </a:rPr>
                        <m:t>=0.25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048000"/>
                <a:ext cx="1010726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40"/>
          <p:cNvSpPr>
            <a:spLocks/>
          </p:cNvSpPr>
          <p:nvPr/>
        </p:nvSpPr>
        <p:spPr bwMode="auto">
          <a:xfrm>
            <a:off x="5943600" y="1828800"/>
            <a:ext cx="152400" cy="762000"/>
          </a:xfrm>
          <a:custGeom>
            <a:avLst/>
            <a:gdLst>
              <a:gd name="T0" fmla="*/ 0 w 21600"/>
              <a:gd name="T1" fmla="*/ 0 h 43199"/>
              <a:gd name="T2" fmla="*/ 2656706 w 21600"/>
              <a:gd name="T3" fmla="*/ 2147483647 h 43199"/>
              <a:gd name="T4" fmla="*/ 0 w 21600"/>
              <a:gd name="T5" fmla="*/ 2147483647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6019800" y="1905000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 from the question</a:t>
            </a:r>
          </a:p>
        </p:txBody>
      </p:sp>
      <p:sp>
        <p:nvSpPr>
          <p:cNvPr id="14" name="Arc 40"/>
          <p:cNvSpPr>
            <a:spLocks/>
          </p:cNvSpPr>
          <p:nvPr/>
        </p:nvSpPr>
        <p:spPr bwMode="auto">
          <a:xfrm>
            <a:off x="5943600" y="2590800"/>
            <a:ext cx="152400" cy="609600"/>
          </a:xfrm>
          <a:custGeom>
            <a:avLst/>
            <a:gdLst>
              <a:gd name="T0" fmla="*/ 0 w 21600"/>
              <a:gd name="T1" fmla="*/ 0 h 43199"/>
              <a:gd name="T2" fmla="*/ 2656706 w 21600"/>
              <a:gd name="T3" fmla="*/ 2147483647 h 43199"/>
              <a:gd name="T4" fmla="*/ 0 w 21600"/>
              <a:gd name="T5" fmla="*/ 2147483647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6019800" y="2743200"/>
            <a:ext cx="1066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4572000" y="3657600"/>
            <a:ext cx="419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So the height (horizontally!) of each strip will be 0.25 units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blipFill>
                <a:blip r:embed="rId9"/>
                <a:stretch>
                  <a:fillRect l="-15260" t="-131818" b="-1988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32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Using 8 strips, estimate the area under the curve:</a:t>
            </a: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Between the lines x = 0 and x =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19600" y="1371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Between x = 0 and x = 2, the height of each strip is 0.25…</a:t>
            </a:r>
          </a:p>
        </p:txBody>
      </p:sp>
      <p:sp>
        <p:nvSpPr>
          <p:cNvPr id="21529" name="AutoShape 56"/>
          <p:cNvSpPr>
            <a:spLocks noChangeAspect="1" noChangeArrowheads="1" noTextEdit="1"/>
          </p:cNvSpPr>
          <p:nvPr/>
        </p:nvSpPr>
        <p:spPr bwMode="auto">
          <a:xfrm>
            <a:off x="4222750" y="1914525"/>
            <a:ext cx="479901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30" name="Line 58"/>
          <p:cNvSpPr>
            <a:spLocks noChangeShapeType="1"/>
          </p:cNvSpPr>
          <p:nvPr/>
        </p:nvSpPr>
        <p:spPr bwMode="auto">
          <a:xfrm>
            <a:off x="5022850" y="193040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31" name="Line 59"/>
          <p:cNvSpPr>
            <a:spLocks noChangeShapeType="1"/>
          </p:cNvSpPr>
          <p:nvPr/>
        </p:nvSpPr>
        <p:spPr bwMode="auto">
          <a:xfrm>
            <a:off x="5822950" y="193040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32" name="Line 60"/>
          <p:cNvSpPr>
            <a:spLocks noChangeShapeType="1"/>
          </p:cNvSpPr>
          <p:nvPr/>
        </p:nvSpPr>
        <p:spPr bwMode="auto">
          <a:xfrm>
            <a:off x="6621463" y="193040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33" name="Line 61"/>
          <p:cNvSpPr>
            <a:spLocks noChangeShapeType="1"/>
          </p:cNvSpPr>
          <p:nvPr/>
        </p:nvSpPr>
        <p:spPr bwMode="auto">
          <a:xfrm>
            <a:off x="7421563" y="193040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34" name="Line 62"/>
          <p:cNvSpPr>
            <a:spLocks noChangeShapeType="1"/>
          </p:cNvSpPr>
          <p:nvPr/>
        </p:nvSpPr>
        <p:spPr bwMode="auto">
          <a:xfrm>
            <a:off x="8221663" y="193040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35" name="Line 63"/>
          <p:cNvSpPr>
            <a:spLocks noChangeShapeType="1"/>
          </p:cNvSpPr>
          <p:nvPr/>
        </p:nvSpPr>
        <p:spPr bwMode="auto">
          <a:xfrm>
            <a:off x="4216400" y="2308225"/>
            <a:ext cx="4813301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Line 64"/>
          <p:cNvSpPr>
            <a:spLocks noChangeShapeType="1"/>
          </p:cNvSpPr>
          <p:nvPr/>
        </p:nvSpPr>
        <p:spPr bwMode="auto">
          <a:xfrm>
            <a:off x="4222750" y="193040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Line 65"/>
          <p:cNvSpPr>
            <a:spLocks noChangeShapeType="1"/>
          </p:cNvSpPr>
          <p:nvPr/>
        </p:nvSpPr>
        <p:spPr bwMode="auto">
          <a:xfrm>
            <a:off x="9021763" y="193040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Line 66"/>
          <p:cNvSpPr>
            <a:spLocks noChangeShapeType="1"/>
          </p:cNvSpPr>
          <p:nvPr/>
        </p:nvSpPr>
        <p:spPr bwMode="auto">
          <a:xfrm>
            <a:off x="4216400" y="1936750"/>
            <a:ext cx="4813301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Line 67"/>
          <p:cNvSpPr>
            <a:spLocks noChangeShapeType="1"/>
          </p:cNvSpPr>
          <p:nvPr/>
        </p:nvSpPr>
        <p:spPr bwMode="auto">
          <a:xfrm>
            <a:off x="4216400" y="2678113"/>
            <a:ext cx="4813301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68"/>
          <p:cNvSpPr>
            <a:spLocks noChangeArrowheads="1"/>
          </p:cNvSpPr>
          <p:nvPr/>
        </p:nvSpPr>
        <p:spPr bwMode="auto">
          <a:xfrm>
            <a:off x="4554538" y="1946275"/>
            <a:ext cx="2476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69"/>
          <p:cNvSpPr>
            <a:spLocks noChangeArrowheads="1"/>
          </p:cNvSpPr>
          <p:nvPr/>
        </p:nvSpPr>
        <p:spPr bwMode="auto">
          <a:xfrm>
            <a:off x="5353050" y="1944688"/>
            <a:ext cx="247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70"/>
          <p:cNvSpPr>
            <a:spLocks noChangeArrowheads="1"/>
          </p:cNvSpPr>
          <p:nvPr/>
        </p:nvSpPr>
        <p:spPr bwMode="auto">
          <a:xfrm>
            <a:off x="5983288" y="1944688"/>
            <a:ext cx="5810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0.25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71"/>
          <p:cNvSpPr>
            <a:spLocks noChangeArrowheads="1"/>
          </p:cNvSpPr>
          <p:nvPr/>
        </p:nvSpPr>
        <p:spPr bwMode="auto">
          <a:xfrm>
            <a:off x="6853238" y="1944688"/>
            <a:ext cx="4413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72"/>
          <p:cNvSpPr>
            <a:spLocks noChangeArrowheads="1"/>
          </p:cNvSpPr>
          <p:nvPr/>
        </p:nvSpPr>
        <p:spPr bwMode="auto">
          <a:xfrm>
            <a:off x="7583488" y="1944688"/>
            <a:ext cx="5810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0.75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73"/>
          <p:cNvSpPr>
            <a:spLocks noChangeArrowheads="1"/>
          </p:cNvSpPr>
          <p:nvPr/>
        </p:nvSpPr>
        <p:spPr bwMode="auto">
          <a:xfrm>
            <a:off x="8570913" y="1944688"/>
            <a:ext cx="2095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74"/>
          <p:cNvSpPr>
            <a:spLocks noChangeArrowheads="1"/>
          </p:cNvSpPr>
          <p:nvPr/>
        </p:nvSpPr>
        <p:spPr bwMode="auto">
          <a:xfrm>
            <a:off x="4559300" y="2319338"/>
            <a:ext cx="2397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75"/>
          <p:cNvSpPr>
            <a:spLocks noChangeArrowheads="1"/>
          </p:cNvSpPr>
          <p:nvPr/>
        </p:nvSpPr>
        <p:spPr bwMode="auto">
          <a:xfrm>
            <a:off x="5132388" y="2317750"/>
            <a:ext cx="6842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1.732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76"/>
          <p:cNvSpPr>
            <a:spLocks noChangeArrowheads="1"/>
          </p:cNvSpPr>
          <p:nvPr/>
        </p:nvSpPr>
        <p:spPr bwMode="auto">
          <a:xfrm>
            <a:off x="5949950" y="2317750"/>
            <a:ext cx="6477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1.871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77"/>
          <p:cNvSpPr>
            <a:spLocks noChangeArrowheads="1"/>
          </p:cNvSpPr>
          <p:nvPr/>
        </p:nvSpPr>
        <p:spPr bwMode="auto">
          <a:xfrm>
            <a:off x="6953250" y="2317750"/>
            <a:ext cx="247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78"/>
          <p:cNvSpPr>
            <a:spLocks noChangeArrowheads="1"/>
          </p:cNvSpPr>
          <p:nvPr/>
        </p:nvSpPr>
        <p:spPr bwMode="auto">
          <a:xfrm>
            <a:off x="7550150" y="2317750"/>
            <a:ext cx="6477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2.121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>
            <a:off x="8315325" y="2317750"/>
            <a:ext cx="7207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2.236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Line 80"/>
          <p:cNvSpPr>
            <a:spLocks noChangeShapeType="1"/>
          </p:cNvSpPr>
          <p:nvPr/>
        </p:nvSpPr>
        <p:spPr bwMode="auto">
          <a:xfrm>
            <a:off x="5024438" y="2941638"/>
            <a:ext cx="0" cy="7556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Line 81"/>
          <p:cNvSpPr>
            <a:spLocks noChangeShapeType="1"/>
          </p:cNvSpPr>
          <p:nvPr/>
        </p:nvSpPr>
        <p:spPr bwMode="auto">
          <a:xfrm>
            <a:off x="5824538" y="2941638"/>
            <a:ext cx="0" cy="7556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Line 82"/>
          <p:cNvSpPr>
            <a:spLocks noChangeShapeType="1"/>
          </p:cNvSpPr>
          <p:nvPr/>
        </p:nvSpPr>
        <p:spPr bwMode="auto">
          <a:xfrm>
            <a:off x="6624638" y="2941638"/>
            <a:ext cx="0" cy="7556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Line 83"/>
          <p:cNvSpPr>
            <a:spLocks noChangeShapeType="1"/>
          </p:cNvSpPr>
          <p:nvPr/>
        </p:nvSpPr>
        <p:spPr bwMode="auto">
          <a:xfrm>
            <a:off x="7424738" y="2943225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Line 84"/>
          <p:cNvSpPr>
            <a:spLocks noChangeShapeType="1"/>
          </p:cNvSpPr>
          <p:nvPr/>
        </p:nvSpPr>
        <p:spPr bwMode="auto">
          <a:xfrm>
            <a:off x="4217987" y="3319463"/>
            <a:ext cx="40132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Line 85"/>
          <p:cNvSpPr>
            <a:spLocks noChangeShapeType="1"/>
          </p:cNvSpPr>
          <p:nvPr/>
        </p:nvSpPr>
        <p:spPr bwMode="auto">
          <a:xfrm>
            <a:off x="4224338" y="2941638"/>
            <a:ext cx="0" cy="7556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Line 86"/>
          <p:cNvSpPr>
            <a:spLocks noChangeShapeType="1"/>
          </p:cNvSpPr>
          <p:nvPr/>
        </p:nvSpPr>
        <p:spPr bwMode="auto">
          <a:xfrm>
            <a:off x="8224838" y="2943225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Line 87"/>
          <p:cNvSpPr>
            <a:spLocks noChangeShapeType="1"/>
          </p:cNvSpPr>
          <p:nvPr/>
        </p:nvSpPr>
        <p:spPr bwMode="auto">
          <a:xfrm>
            <a:off x="4217987" y="2947988"/>
            <a:ext cx="40132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Line 88"/>
          <p:cNvSpPr>
            <a:spLocks noChangeShapeType="1"/>
          </p:cNvSpPr>
          <p:nvPr/>
        </p:nvSpPr>
        <p:spPr bwMode="auto">
          <a:xfrm>
            <a:off x="4217987" y="3690938"/>
            <a:ext cx="40132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Rectangle 89"/>
          <p:cNvSpPr>
            <a:spLocks noChangeArrowheads="1"/>
          </p:cNvSpPr>
          <p:nvPr/>
        </p:nvSpPr>
        <p:spPr bwMode="auto">
          <a:xfrm>
            <a:off x="4556125" y="2960688"/>
            <a:ext cx="24923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90"/>
          <p:cNvSpPr>
            <a:spLocks noChangeArrowheads="1"/>
          </p:cNvSpPr>
          <p:nvPr/>
        </p:nvSpPr>
        <p:spPr bwMode="auto">
          <a:xfrm>
            <a:off x="5203825" y="2959100"/>
            <a:ext cx="546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1.25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6" name="Rectangle 91"/>
          <p:cNvSpPr>
            <a:spLocks noChangeArrowheads="1"/>
          </p:cNvSpPr>
          <p:nvPr/>
        </p:nvSpPr>
        <p:spPr bwMode="auto">
          <a:xfrm>
            <a:off x="6073775" y="2959100"/>
            <a:ext cx="406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7" name="Rectangle 92"/>
          <p:cNvSpPr>
            <a:spLocks noChangeArrowheads="1"/>
          </p:cNvSpPr>
          <p:nvPr/>
        </p:nvSpPr>
        <p:spPr bwMode="auto">
          <a:xfrm>
            <a:off x="6804025" y="2959100"/>
            <a:ext cx="546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1.75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8" name="Rectangle 93"/>
          <p:cNvSpPr>
            <a:spLocks noChangeArrowheads="1"/>
          </p:cNvSpPr>
          <p:nvPr/>
        </p:nvSpPr>
        <p:spPr bwMode="auto">
          <a:xfrm>
            <a:off x="7754938" y="2959100"/>
            <a:ext cx="247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9" name="Rectangle 94"/>
          <p:cNvSpPr>
            <a:spLocks noChangeArrowheads="1"/>
          </p:cNvSpPr>
          <p:nvPr/>
        </p:nvSpPr>
        <p:spPr bwMode="auto">
          <a:xfrm>
            <a:off x="4560888" y="3330575"/>
            <a:ext cx="2397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0" name="Rectangle 95"/>
          <p:cNvSpPr>
            <a:spLocks noChangeArrowheads="1"/>
          </p:cNvSpPr>
          <p:nvPr/>
        </p:nvSpPr>
        <p:spPr bwMode="auto">
          <a:xfrm>
            <a:off x="5116513" y="3328988"/>
            <a:ext cx="7223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2.345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1" name="Rectangle 96"/>
          <p:cNvSpPr>
            <a:spLocks noChangeArrowheads="1"/>
          </p:cNvSpPr>
          <p:nvPr/>
        </p:nvSpPr>
        <p:spPr bwMode="auto">
          <a:xfrm>
            <a:off x="5916613" y="3328988"/>
            <a:ext cx="7223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2.449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2" name="Rectangle 97"/>
          <p:cNvSpPr>
            <a:spLocks noChangeArrowheads="1"/>
          </p:cNvSpPr>
          <p:nvPr/>
        </p:nvSpPr>
        <p:spPr bwMode="auto">
          <a:xfrm>
            <a:off x="6716713" y="3328988"/>
            <a:ext cx="7207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2.550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3" name="Rectangle 98"/>
          <p:cNvSpPr>
            <a:spLocks noChangeArrowheads="1"/>
          </p:cNvSpPr>
          <p:nvPr/>
        </p:nvSpPr>
        <p:spPr bwMode="auto">
          <a:xfrm>
            <a:off x="7516813" y="3328988"/>
            <a:ext cx="7207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2.646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230874" y="4135271"/>
                <a:ext cx="3902094" cy="580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4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74" y="4135271"/>
                <a:ext cx="3902094" cy="5809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189932" y="4856328"/>
                <a:ext cx="7870295" cy="576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+3</m:t>
                              </m:r>
                            </m:e>
                          </m:rad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(0.25)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1.732+2</m:t>
                              </m:r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1.871+2+2.121</m:t>
                                  </m:r>
                                  <m:r>
                                    <a:rPr lang="en-GB" sz="1400" i="1">
                                      <a:latin typeface="Cambria Math"/>
                                    </a:rPr>
                                    <m:t>+2.236+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2.345+</m:t>
                                  </m:r>
                                  <m:r>
                                    <a:rPr lang="en-GB" sz="1400" i="1">
                                      <a:latin typeface="Cambria Math"/>
                                    </a:rPr>
                                    <m:t>2.449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+2.550</m:t>
                                  </m:r>
                                </m:e>
                              </m:d>
                              <m:r>
                                <a:rPr lang="en-GB" sz="1400" i="1">
                                  <a:latin typeface="Cambria Math"/>
                                </a:rPr>
                                <m:t>+2.646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32" y="4856328"/>
                <a:ext cx="7870295" cy="5766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Oval 155"/>
          <p:cNvSpPr/>
          <p:nvPr/>
        </p:nvSpPr>
        <p:spPr>
          <a:xfrm>
            <a:off x="2356513" y="4995080"/>
            <a:ext cx="4572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/>
          <p:cNvSpPr/>
          <p:nvPr/>
        </p:nvSpPr>
        <p:spPr>
          <a:xfrm>
            <a:off x="3118512" y="5008728"/>
            <a:ext cx="525440" cy="277503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/>
          <p:cNvSpPr/>
          <p:nvPr/>
        </p:nvSpPr>
        <p:spPr>
          <a:xfrm>
            <a:off x="598225" y="4995081"/>
            <a:ext cx="685800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/>
          <p:cNvSpPr/>
          <p:nvPr/>
        </p:nvSpPr>
        <p:spPr>
          <a:xfrm>
            <a:off x="532260" y="4339987"/>
            <a:ext cx="300253" cy="27977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258171" y="5591033"/>
                <a:ext cx="1912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=4</m:t>
                      </m:r>
                      <m:r>
                        <a:rPr lang="en-GB" sz="1400" b="0" i="1" smtClean="0">
                          <a:latin typeface="Cambria Math"/>
                        </a:rPr>
                        <m:t>.440 </m:t>
                      </m:r>
                      <m:r>
                        <a:rPr lang="en-GB" sz="1400" b="0" i="1" smtClean="0">
                          <a:latin typeface="Cambria Math"/>
                        </a:rPr>
                        <m:t>𝑠𝑞𝑢𝑎𝑟𝑒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𝑢𝑛𝑖𝑡𝑠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71" y="5591033"/>
                <a:ext cx="1912511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Oval 160"/>
          <p:cNvSpPr/>
          <p:nvPr/>
        </p:nvSpPr>
        <p:spPr>
          <a:xfrm>
            <a:off x="1872017" y="5008729"/>
            <a:ext cx="381000" cy="304800"/>
          </a:xfrm>
          <a:prstGeom prst="ellipse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/>
          <p:cNvSpPr/>
          <p:nvPr/>
        </p:nvSpPr>
        <p:spPr>
          <a:xfrm>
            <a:off x="1328382" y="4271749"/>
            <a:ext cx="172872" cy="320723"/>
          </a:xfrm>
          <a:prstGeom prst="ellipse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/>
          <p:cNvSpPr/>
          <p:nvPr/>
        </p:nvSpPr>
        <p:spPr>
          <a:xfrm>
            <a:off x="7394812" y="5011002"/>
            <a:ext cx="4572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Oval 163"/>
          <p:cNvSpPr/>
          <p:nvPr/>
        </p:nvSpPr>
        <p:spPr>
          <a:xfrm>
            <a:off x="5049671" y="2320119"/>
            <a:ext cx="709684" cy="2957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Oval 165"/>
          <p:cNvSpPr/>
          <p:nvPr/>
        </p:nvSpPr>
        <p:spPr>
          <a:xfrm>
            <a:off x="4089778" y="5011003"/>
            <a:ext cx="525440" cy="277503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Oval 166"/>
          <p:cNvSpPr/>
          <p:nvPr/>
        </p:nvSpPr>
        <p:spPr>
          <a:xfrm>
            <a:off x="6644184" y="5013278"/>
            <a:ext cx="525440" cy="277503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Oval 167"/>
          <p:cNvSpPr/>
          <p:nvPr/>
        </p:nvSpPr>
        <p:spPr>
          <a:xfrm>
            <a:off x="5991366" y="5015552"/>
            <a:ext cx="525440" cy="277503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Oval 168"/>
          <p:cNvSpPr/>
          <p:nvPr/>
        </p:nvSpPr>
        <p:spPr>
          <a:xfrm>
            <a:off x="5338548" y="5017826"/>
            <a:ext cx="525440" cy="277503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Oval 169"/>
          <p:cNvSpPr/>
          <p:nvPr/>
        </p:nvSpPr>
        <p:spPr>
          <a:xfrm>
            <a:off x="4699378" y="5006453"/>
            <a:ext cx="525440" cy="277503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Oval 170"/>
          <p:cNvSpPr/>
          <p:nvPr/>
        </p:nvSpPr>
        <p:spPr>
          <a:xfrm>
            <a:off x="3753134" y="5036024"/>
            <a:ext cx="232012" cy="243384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Oval 171"/>
          <p:cNvSpPr/>
          <p:nvPr/>
        </p:nvSpPr>
        <p:spPr>
          <a:xfrm>
            <a:off x="5838965" y="2311020"/>
            <a:ext cx="725607" cy="336645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Oval 172"/>
          <p:cNvSpPr/>
          <p:nvPr/>
        </p:nvSpPr>
        <p:spPr>
          <a:xfrm>
            <a:off x="7494895" y="3318680"/>
            <a:ext cx="709684" cy="2957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Oval 173"/>
          <p:cNvSpPr/>
          <p:nvPr/>
        </p:nvSpPr>
        <p:spPr>
          <a:xfrm>
            <a:off x="7465323" y="2313294"/>
            <a:ext cx="725607" cy="336645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Oval 174"/>
          <p:cNvSpPr/>
          <p:nvPr/>
        </p:nvSpPr>
        <p:spPr>
          <a:xfrm>
            <a:off x="8259168" y="2298153"/>
            <a:ext cx="725607" cy="336645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Oval 175"/>
          <p:cNvSpPr/>
          <p:nvPr/>
        </p:nvSpPr>
        <p:spPr>
          <a:xfrm>
            <a:off x="5042910" y="3296713"/>
            <a:ext cx="725607" cy="336645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Oval 176"/>
          <p:cNvSpPr/>
          <p:nvPr/>
        </p:nvSpPr>
        <p:spPr>
          <a:xfrm>
            <a:off x="5875358" y="3302757"/>
            <a:ext cx="725607" cy="336645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Oval 177"/>
          <p:cNvSpPr/>
          <p:nvPr/>
        </p:nvSpPr>
        <p:spPr>
          <a:xfrm>
            <a:off x="6655555" y="3318679"/>
            <a:ext cx="725607" cy="336645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Oval 178"/>
          <p:cNvSpPr/>
          <p:nvPr/>
        </p:nvSpPr>
        <p:spPr>
          <a:xfrm>
            <a:off x="6917138" y="2306472"/>
            <a:ext cx="234290" cy="327545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44" name="TextBox 21543"/>
          <p:cNvSpPr txBox="1"/>
          <p:nvPr/>
        </p:nvSpPr>
        <p:spPr>
          <a:xfrm>
            <a:off x="736979" y="6223379"/>
            <a:ext cx="7669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Note that this will be a better estimate as the area was split into more strips!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blipFill>
                <a:blip r:embed="rId9"/>
                <a:stretch>
                  <a:fillRect l="-15260" t="-131818" b="-1988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334588" y="3163388"/>
                <a:ext cx="1498167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588" y="3163388"/>
                <a:ext cx="1498167" cy="401970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86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8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1530" grpId="0" animBg="1"/>
      <p:bldP spid="21531" grpId="0" animBg="1"/>
      <p:bldP spid="21532" grpId="0" animBg="1"/>
      <p:bldP spid="21533" grpId="0" animBg="1"/>
      <p:bldP spid="21534" grpId="0" animBg="1"/>
      <p:bldP spid="21535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21536" grpId="0"/>
      <p:bldP spid="21537" grpId="0"/>
      <p:bldP spid="21538" grpId="0"/>
      <p:bldP spid="21539" grpId="0"/>
      <p:bldP spid="21540" grpId="0"/>
      <p:bldP spid="21541" grpId="0"/>
      <p:bldP spid="21542" grpId="0"/>
      <p:bldP spid="21543" grpId="0"/>
      <p:bldP spid="153" grpId="0"/>
      <p:bldP spid="154" grpId="0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2154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98670" cy="5029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sz="1400" dirty="0">
                <a:latin typeface="Comic Sans MS" pitchFamily="66" charset="0"/>
              </a:rPr>
              <a:t>Complete the table of values and use it to find an estimate for: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41269" y="3466012"/>
                <a:ext cx="1184940" cy="711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𝑠𝑒𝑐𝑥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269" y="3466012"/>
                <a:ext cx="1184940" cy="7119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31644" y="45328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631644" y="49900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1088844" y="45328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1088844" y="49900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1546044" y="45328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1546044" y="49900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2003244" y="45328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2003244" y="49900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2460444" y="45328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2460444" y="49900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2917644" y="45328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2917644" y="49900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707844" y="4609012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x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07844" y="5066212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546044" y="453281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u="sng" dirty="0">
                <a:latin typeface="Comic Sans MS" pitchFamily="66" charset="0"/>
              </a:rPr>
              <a:t>π</a:t>
            </a:r>
            <a:r>
              <a:rPr lang="en-GB" sz="1400" dirty="0">
                <a:latin typeface="Comic Sans MS" pitchFamily="66" charset="0"/>
              </a:rPr>
              <a:t> 12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003244" y="453281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u="sng" dirty="0">
                <a:latin typeface="Comic Sans MS" pitchFamily="66" charset="0"/>
              </a:rPr>
              <a:t>π</a:t>
            </a:r>
            <a:r>
              <a:rPr lang="en-GB" sz="1400" dirty="0">
                <a:latin typeface="Comic Sans MS" pitchFamily="66" charset="0"/>
              </a:rPr>
              <a:t>  6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460444" y="453281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u="sng" dirty="0">
                <a:latin typeface="Comic Sans MS" pitchFamily="66" charset="0"/>
              </a:rPr>
              <a:t>π</a:t>
            </a:r>
            <a:r>
              <a:rPr lang="en-GB" sz="1400" dirty="0">
                <a:latin typeface="Comic Sans MS" pitchFamily="66" charset="0"/>
              </a:rPr>
              <a:t>  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917644" y="453281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u="sng" dirty="0">
                <a:latin typeface="Comic Sans MS" pitchFamily="66" charset="0"/>
              </a:rPr>
              <a:t>π</a:t>
            </a:r>
            <a:r>
              <a:rPr lang="en-GB" sz="1400" dirty="0">
                <a:latin typeface="Comic Sans MS" pitchFamily="66" charset="0"/>
              </a:rPr>
              <a:t>  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88844" y="4609012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88844" y="5066212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469844" y="5066212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1.035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927044" y="5066212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1.155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384244" y="5066212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1.414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93844" y="5066212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244" y="5828212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 the values in the table by substituting the x-values into the equation above…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181600" y="1600200"/>
                <a:ext cx="341311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600200"/>
                <a:ext cx="3413114" cy="4956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191000" y="1524000"/>
                <a:ext cx="1062983" cy="634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𝑠𝑒𝑐𝑥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524000"/>
                <a:ext cx="1062983" cy="6344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962400" y="22860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h is the height of each strip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In the table it is given by the gaps between the x values used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y values correspond to y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0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, y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1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etc…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65044" y="54472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622244" y="5447212"/>
            <a:ext cx="332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079444" y="54472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536644" y="54472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993844" y="54472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349820" y="3733800"/>
                <a:ext cx="3794180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1+2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1.035+1.155+1.414</m:t>
                              </m:r>
                            </m:e>
                          </m:d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20" y="3733800"/>
                <a:ext cx="3794180" cy="4956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353050" y="4419600"/>
                <a:ext cx="1590564" cy="458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10.208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050" y="4419600"/>
                <a:ext cx="1590564" cy="458395"/>
              </a:xfrm>
              <a:prstGeom prst="rect">
                <a:avLst/>
              </a:prstGeom>
              <a:blipFill rotWithShape="1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5362575" y="5153025"/>
                <a:ext cx="8613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1.34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575" y="5153025"/>
                <a:ext cx="861326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 flipH="1">
            <a:off x="5092645" y="3962400"/>
            <a:ext cx="457200" cy="685800"/>
          </a:xfrm>
          <a:prstGeom prst="arc">
            <a:avLst>
              <a:gd name="adj1" fmla="val 16200000"/>
              <a:gd name="adj2" fmla="val 534271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Arc 97"/>
          <p:cNvSpPr/>
          <p:nvPr/>
        </p:nvSpPr>
        <p:spPr>
          <a:xfrm flipH="1">
            <a:off x="5092645" y="4648200"/>
            <a:ext cx="457200" cy="685800"/>
          </a:xfrm>
          <a:prstGeom prst="arc">
            <a:avLst>
              <a:gd name="adj1" fmla="val 16200000"/>
              <a:gd name="adj2" fmla="val 534271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3581400" y="38862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Be very careful here – it is easy to make an error on your calculator!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581400" y="4800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 and round the answer!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317444" y="4456612"/>
            <a:ext cx="457200" cy="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774644" y="4456612"/>
            <a:ext cx="457200" cy="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2231844" y="4456612"/>
            <a:ext cx="457200" cy="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689044" y="4456612"/>
            <a:ext cx="457200" cy="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412694" y="415181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879419" y="415181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336619" y="415181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784294" y="414228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5334000" y="3048000"/>
                <a:ext cx="341311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048000"/>
                <a:ext cx="3413114" cy="495649"/>
              </a:xfrm>
              <a:prstGeom prst="rect">
                <a:avLst/>
              </a:prstGeom>
              <a:blipFill rotWithShape="1"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blipFill>
                <a:blip r:embed="rId10"/>
                <a:stretch>
                  <a:fillRect l="-15260" t="-131818" b="-1988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97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  <p:bldP spid="88" grpId="0"/>
      <p:bldP spid="21" grpId="0"/>
      <p:bldP spid="89" grpId="0"/>
      <p:bldP spid="90" grpId="0"/>
      <p:bldP spid="23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24" grpId="0" animBg="1"/>
      <p:bldP spid="98" grpId="0" animBg="1"/>
      <p:bldP spid="31" grpId="0"/>
      <p:bldP spid="99" grpId="0"/>
      <p:bldP spid="104" grpId="0"/>
      <p:bldP spid="105" grpId="0"/>
      <p:bldP spid="106" grpId="0"/>
      <p:bldP spid="107" grpId="0"/>
      <p:bldP spid="10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98670" cy="5029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sz="1400" dirty="0">
                <a:latin typeface="Comic Sans MS" pitchFamily="66" charset="0"/>
              </a:rPr>
              <a:t>Use the trapezium rule with 4 strips to find an approximation for: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80309" y="3389812"/>
                <a:ext cx="1263487" cy="645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𝑥𝑠𝑖𝑛𝑥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09" y="3389812"/>
                <a:ext cx="1263487" cy="6459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56909" y="1415142"/>
                <a:ext cx="979948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h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909" y="1415142"/>
                <a:ext cx="979948" cy="5013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656909" y="2024742"/>
                <a:ext cx="974819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h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2−0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909" y="2024742"/>
                <a:ext cx="974819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656909" y="2634342"/>
                <a:ext cx="7972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h</m:t>
                      </m:r>
                      <m:r>
                        <a:rPr lang="en-GB" sz="1400" b="0" i="1" smtClean="0">
                          <a:latin typeface="Cambria Math"/>
                        </a:rPr>
                        <m:t>=0.5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909" y="2634342"/>
                <a:ext cx="79727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>
            <a:off x="5571309" y="1719942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5571309" y="2253342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799909" y="171994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b, a and n (number of strips)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99909" y="232954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can then find the height of each strip!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61109" y="42280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770709" y="42280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1380309" y="42280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1989909" y="42280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2599509" y="42280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3209109" y="42280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161109" y="46852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770709" y="46852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1380309" y="46852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1989909" y="46852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/>
          <p:cNvSpPr/>
          <p:nvPr/>
        </p:nvSpPr>
        <p:spPr>
          <a:xfrm>
            <a:off x="2599509" y="46852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/>
          <p:cNvSpPr/>
          <p:nvPr/>
        </p:nvSpPr>
        <p:spPr>
          <a:xfrm>
            <a:off x="3209109" y="46852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TextBox 115"/>
          <p:cNvSpPr txBox="1"/>
          <p:nvPr/>
        </p:nvSpPr>
        <p:spPr>
          <a:xfrm>
            <a:off x="313509" y="4304212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x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13509" y="4761412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y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23109" y="4304212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456509" y="4304212"/>
            <a:ext cx="486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0.5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675709" y="4304212"/>
            <a:ext cx="4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1.5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2142309" y="4304212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1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361509" y="4304212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23109" y="4761412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380309" y="4761412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0.24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989909" y="4761412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0.84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599509" y="4761412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1.50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209109" y="4761412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1.82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923109" y="51424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532709" y="5142412"/>
            <a:ext cx="332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2142309" y="51424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2751909" y="51424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361509" y="51424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5368870" y="3810000"/>
                <a:ext cx="3711529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0.5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0+2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0.24+0.84+1.50</m:t>
                              </m:r>
                            </m:e>
                          </m:d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+1.82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870" y="3810000"/>
                <a:ext cx="3711529" cy="495649"/>
              </a:xfrm>
              <a:prstGeom prst="rect">
                <a:avLst/>
              </a:prstGeom>
              <a:blipFill rotWithShape="1">
                <a:blip r:embed="rId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5372100" y="4495800"/>
                <a:ext cx="14710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0.25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6.98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0" y="4495800"/>
                <a:ext cx="1471044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5381625" y="5229225"/>
                <a:ext cx="9607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1.745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625" y="5229225"/>
                <a:ext cx="960712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Arc 135"/>
          <p:cNvSpPr/>
          <p:nvPr/>
        </p:nvSpPr>
        <p:spPr>
          <a:xfrm flipH="1">
            <a:off x="5111695" y="4038600"/>
            <a:ext cx="457200" cy="685800"/>
          </a:xfrm>
          <a:prstGeom prst="arc">
            <a:avLst>
              <a:gd name="adj1" fmla="val 16200000"/>
              <a:gd name="adj2" fmla="val 534271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Arc 136"/>
          <p:cNvSpPr/>
          <p:nvPr/>
        </p:nvSpPr>
        <p:spPr>
          <a:xfrm flipH="1">
            <a:off x="5111695" y="4724400"/>
            <a:ext cx="457200" cy="685800"/>
          </a:xfrm>
          <a:prstGeom prst="arc">
            <a:avLst>
              <a:gd name="adj1" fmla="val 16200000"/>
              <a:gd name="adj2" fmla="val 534271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TextBox 137"/>
          <p:cNvSpPr txBox="1"/>
          <p:nvPr/>
        </p:nvSpPr>
        <p:spPr>
          <a:xfrm>
            <a:off x="4152900" y="4114800"/>
            <a:ext cx="104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Be very careful here!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4076700" y="4800600"/>
            <a:ext cx="104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 and round the answer!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5353050" y="3124200"/>
                <a:ext cx="341311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050" y="3124200"/>
                <a:ext cx="3413114" cy="49564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blipFill>
                <a:blip r:embed="rId11"/>
                <a:stretch>
                  <a:fillRect l="-15260" t="-131818" b="-1988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6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" grpId="0" animBg="1"/>
      <p:bldP spid="60" grpId="0" animBg="1"/>
      <p:bldP spid="6" grpId="0"/>
      <p:bldP spid="62" grpId="0"/>
      <p:bldP spid="63" grpId="0" animBg="1"/>
      <p:bldP spid="64" grpId="0" animBg="1"/>
      <p:bldP spid="65" grpId="0" animBg="1"/>
      <p:bldP spid="66" grpId="0" animBg="1"/>
      <p:bldP spid="67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 animBg="1"/>
      <p:bldP spid="137" grpId="0" animBg="1"/>
      <p:bldP spid="138" grpId="0"/>
      <p:bldP spid="139" grpId="0"/>
      <p:bldP spid="140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11J</a:t>
            </a:r>
          </a:p>
        </p:txBody>
      </p:sp>
    </p:spTree>
    <p:extLst>
      <p:ext uri="{BB962C8B-B14F-4D97-AF65-F5344CB8AC3E}">
        <p14:creationId xmlns:p14="http://schemas.microsoft.com/office/powerpoint/2010/main" val="48171564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form and solve differential equations, using a technique called separation of variables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This often involves having a differential in terms of both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and reconstructing the original function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62550" y="1924050"/>
                <a:ext cx="154773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550" y="1924050"/>
                <a:ext cx="1547731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53025" y="2667000"/>
                <a:ext cx="18617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025" y="2667000"/>
                <a:ext cx="1861727" cy="276999"/>
              </a:xfrm>
              <a:prstGeom prst="rect">
                <a:avLst/>
              </a:prstGeom>
              <a:blipFill>
                <a:blip r:embed="rId4"/>
                <a:stretch>
                  <a:fillRect l="-2614" t="-4444" r="-2288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8200" y="3143250"/>
                <a:ext cx="1900969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143250"/>
                <a:ext cx="1900969" cy="5695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29125" y="3867150"/>
                <a:ext cx="2403543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25" y="3867150"/>
                <a:ext cx="2403543" cy="726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>
            <a:off x="6838134" y="2253342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67175" y="1396092"/>
                <a:ext cx="47339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Starting with a differential equation in both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175" y="1396092"/>
                <a:ext cx="4733925" cy="307777"/>
              </a:xfrm>
              <a:prstGeom prst="rect">
                <a:avLst/>
              </a:prstGeom>
              <a:blipFill>
                <a:blip r:embed="rId7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6866709" y="2834367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>
            <a:off x="6752409" y="3434442"/>
            <a:ext cx="296091" cy="718458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58025" y="2339067"/>
                <a:ext cx="1514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025" y="2339067"/>
                <a:ext cx="1514475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124700" y="2948667"/>
                <a:ext cx="1514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700" y="2948667"/>
                <a:ext cx="1514475" cy="307777"/>
              </a:xfrm>
              <a:prstGeom prst="rect">
                <a:avLst/>
              </a:prstGeom>
              <a:blipFill>
                <a:blip r:embed="rId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00875" y="3377292"/>
                <a:ext cx="2209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Integrate both sides (since the terms are now fully separated into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parts)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75" y="3377292"/>
                <a:ext cx="2209800" cy="954107"/>
              </a:xfrm>
              <a:prstGeom prst="rect">
                <a:avLst/>
              </a:prstGeom>
              <a:blipFill>
                <a:blip r:embed="rId10"/>
                <a:stretch>
                  <a:fillRect t="-1274" r="-2479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96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using standard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Rewrite each term first, and then integrate each term separately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2504" t="-766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56122" y="1362252"/>
                <a:ext cx="2095254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122" y="1362252"/>
                <a:ext cx="2095254" cy="657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81951" y="2130473"/>
                <a:ext cx="2647776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951" y="2130473"/>
                <a:ext cx="2647776" cy="657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85061" y="2982668"/>
                <a:ext cx="8523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061" y="2982668"/>
                <a:ext cx="85234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41314" y="2995108"/>
                <a:ext cx="8758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314" y="2995108"/>
                <a:ext cx="87588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416229" y="2895582"/>
                <a:ext cx="747512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229" y="2895582"/>
                <a:ext cx="747512" cy="4970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85396" y="3016881"/>
                <a:ext cx="48853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396" y="3016881"/>
                <a:ext cx="48853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 flipV="1">
            <a:off x="6491051" y="1718631"/>
            <a:ext cx="273306" cy="74272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639397" y="1775682"/>
            <a:ext cx="194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each term for integration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6390" y="2419157"/>
            <a:ext cx="2225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Integrate each term separately using rules we know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Arc 17"/>
          <p:cNvSpPr/>
          <p:nvPr/>
        </p:nvSpPr>
        <p:spPr>
          <a:xfrm flipV="1">
            <a:off x="6566334" y="2454925"/>
            <a:ext cx="273306" cy="74272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509846" y="1156771"/>
            <a:ext cx="747735" cy="296891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33161" y="777240"/>
                <a:ext cx="27889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We cannot write this term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since integrating would then lead to a division by 0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161" y="777240"/>
                <a:ext cx="2788919" cy="646331"/>
              </a:xfrm>
              <a:prstGeom prst="rect">
                <a:avLst/>
              </a:prstGeom>
              <a:blipFill>
                <a:blip r:embed="rId10"/>
                <a:stretch>
                  <a:fillRect t="-943" r="-219" b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11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12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13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14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81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5" grpId="0"/>
      <p:bldP spid="18" grpId="0" animBg="1"/>
      <p:bldP spid="20" grpId="0"/>
      <p:bldP spid="20" grpId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form and solve differential equations, using a technique called separation of variables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a general solution to the differential equation: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𝑥𝑡𝑎𝑛𝑦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</a:rPr>
                  <a:t>First you need to separate the variables, but getting all the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terms on one side and all the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terms on the other, along with their respective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parts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blipFill>
                <a:blip r:embed="rId3"/>
                <a:stretch>
                  <a:fillRect l="-3483" r="-3483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65551" y="1472052"/>
                <a:ext cx="2070246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𝑥𝑡𝑎𝑛𝑦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551" y="1472052"/>
                <a:ext cx="2070246" cy="559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405199" y="2195952"/>
                <a:ext cx="23148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𝑥𝑡𝑎𝑛𝑦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199" y="2195952"/>
                <a:ext cx="2314801" cy="338554"/>
              </a:xfrm>
              <a:prstGeom prst="rect">
                <a:avLst/>
              </a:prstGeom>
              <a:blipFill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946852" y="2672202"/>
                <a:ext cx="2355197" cy="597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𝑡𝑎𝑛𝑦</m:t>
                          </m:r>
                        </m:den>
                      </m:f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852" y="2672202"/>
                <a:ext cx="2355197" cy="5970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91653" y="3253227"/>
                <a:ext cx="2103846" cy="597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𝑡𝑎𝑛𝑦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653" y="3253227"/>
                <a:ext cx="2103846" cy="5970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501510" y="3948552"/>
                <a:ext cx="2503186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𝑡𝑎𝑛𝑦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510" y="3948552"/>
                <a:ext cx="2503186" cy="738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515137" y="4634352"/>
                <a:ext cx="2475934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𝑐𝑜𝑡𝑦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137" y="4634352"/>
                <a:ext cx="2475934" cy="7382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6590484" y="1834242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10375" y="1919967"/>
                <a:ext cx="1514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375" y="1919967"/>
                <a:ext cx="1514475" cy="307777"/>
              </a:xfrm>
              <a:prstGeom prst="rect">
                <a:avLst/>
              </a:prstGeom>
              <a:blipFill>
                <a:blip r:embed="rId11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6504759" y="2405742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24650" y="2491467"/>
                <a:ext cx="1514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650" y="2491467"/>
                <a:ext cx="1514475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6571434" y="2996292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86575" y="3082017"/>
                <a:ext cx="1514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575" y="3082017"/>
                <a:ext cx="1514475" cy="307777"/>
              </a:xfrm>
              <a:prstGeom prst="rect">
                <a:avLst/>
              </a:prstGeom>
              <a:blipFill>
                <a:blip r:embed="rId13"/>
                <a:stretch>
                  <a:fillRect l="-806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6761934" y="3672567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038975" y="3710667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 both sides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Arc 29"/>
          <p:cNvSpPr/>
          <p:nvPr/>
        </p:nvSpPr>
        <p:spPr>
          <a:xfrm>
            <a:off x="6800034" y="4367892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934200" y="4386942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 left side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71951" y="5682342"/>
            <a:ext cx="438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We are now going to integrate both sides…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8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form and solve differential equations, using a technique called separation of variables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a general solution to the differential equation: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𝑥𝑡𝑎𝑛𝑦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blipFill>
                <a:blip r:embed="rId3"/>
                <a:stretch>
                  <a:fillRect l="-3483" r="-3483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829337" y="1386327"/>
                <a:ext cx="2475934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𝑐𝑜𝑡𝑦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337" y="1386327"/>
                <a:ext cx="2475934" cy="738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6380934" y="1691367"/>
            <a:ext cx="238941" cy="785133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677026" y="1281792"/>
            <a:ext cx="246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Integrate using the techniques you have learned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The formula booklet contains a few extra integrals that you can use!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6207" t="38522" r="49655" b="39934"/>
          <a:stretch/>
        </p:blipFill>
        <p:spPr>
          <a:xfrm>
            <a:off x="85724" y="4469594"/>
            <a:ext cx="4017461" cy="2016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981356" y="2262627"/>
                <a:ext cx="9526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𝑠𝑖𝑛𝑦</m:t>
                          </m:r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356" y="2262627"/>
                <a:ext cx="952697" cy="338554"/>
              </a:xfrm>
              <a:prstGeom prst="rect">
                <a:avLst/>
              </a:prstGeom>
              <a:blipFill>
                <a:blip r:embed="rId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757198" y="2138802"/>
                <a:ext cx="1839414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198" y="2138802"/>
                <a:ext cx="1839414" cy="5533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580959" y="2462892"/>
            <a:ext cx="238941" cy="785133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979932" y="2891277"/>
                <a:ext cx="2803396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𝑠𝑖𝑛𝑦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𝑙𝑛𝑘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932" y="2891277"/>
                <a:ext cx="2803396" cy="5533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781801" y="2472417"/>
                <a:ext cx="24669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is just a number, it can be written as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of another number (this will help when grouping terms)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1" y="2472417"/>
                <a:ext cx="2466974" cy="830997"/>
              </a:xfrm>
              <a:prstGeom prst="rect">
                <a:avLst/>
              </a:prstGeom>
              <a:blipFill>
                <a:blip r:embed="rId10"/>
                <a:stretch>
                  <a:fillRect t="-735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969919" y="3605652"/>
                <a:ext cx="2956771" cy="462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𝑠𝑖𝑛𝑦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𝑙𝑛𝑘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919" y="3605652"/>
                <a:ext cx="2956771" cy="4623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982997" y="4253352"/>
                <a:ext cx="2530565" cy="462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𝑠𝑖𝑛𝑦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997" y="4253352"/>
                <a:ext cx="2530565" cy="4623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294645" y="4939152"/>
                <a:ext cx="1869166" cy="448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𝑖𝑛𝑦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645" y="4939152"/>
                <a:ext cx="1869166" cy="448777"/>
              </a:xfrm>
              <a:prstGeom prst="rect">
                <a:avLst/>
              </a:prstGeom>
              <a:blipFill>
                <a:blip r:embed="rId13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6410325" y="2619375"/>
            <a:ext cx="381000" cy="150495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238624" y="4253592"/>
                <a:ext cx="481012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You only need to put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on one side</a:t>
                </a:r>
              </a:p>
              <a:p>
                <a:pPr algn="ctr"/>
                <a:endParaRPr lang="en-US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This is because although there would potentially be a constant on both sides, we could then group them on one side afterwards</a:t>
                </a:r>
                <a:endParaRPr lang="en-GB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4" y="4253592"/>
                <a:ext cx="4810125" cy="1169551"/>
              </a:xfrm>
              <a:prstGeom prst="rect">
                <a:avLst/>
              </a:prstGeom>
              <a:blipFill>
                <a:blip r:embed="rId14"/>
                <a:stretch>
                  <a:fillRect l="-253" t="-1042" r="-1267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6714309" y="3248025"/>
            <a:ext cx="248466" cy="66675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6666684" y="3905250"/>
            <a:ext cx="286566" cy="6477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>
            <a:off x="6266634" y="4533900"/>
            <a:ext cx="286566" cy="6477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981826" y="3405867"/>
            <a:ext cx="1514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67526" y="3977367"/>
            <a:ext cx="1514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Use the addition law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15100" y="4558392"/>
            <a:ext cx="237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Finally, we can remove the logarithm since both sides have a single term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33351" y="5017771"/>
            <a:ext cx="1809750" cy="3924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7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/>
      <p:bldP spid="34" grpId="0"/>
      <p:bldP spid="35" grpId="0" animBg="1"/>
      <p:bldP spid="37" grpId="0"/>
      <p:bldP spid="38" grpId="0"/>
      <p:bldP spid="39" grpId="0"/>
      <p:bldP spid="40" grpId="0"/>
      <p:bldP spid="43" grpId="0"/>
      <p:bldP spid="36" grpId="0" uiExpand="1" build="allAtOnce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 animBg="1"/>
      <p:bldP spid="50" grpId="1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form and solve differential equations, using a technique called separation of variables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a general solution to the differential equation: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𝑥𝑡𝑎𝑛𝑦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blipFill>
                <a:blip r:embed="rId3"/>
                <a:stretch>
                  <a:fillRect l="-3483" r="-3483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103770" y="4434327"/>
                <a:ext cx="1869166" cy="448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𝑖𝑛𝑦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70" y="4434327"/>
                <a:ext cx="1869166" cy="448777"/>
              </a:xfrm>
              <a:prstGeom prst="rect">
                <a:avLst/>
              </a:prstGeom>
              <a:blipFill>
                <a:blip r:embed="rId5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1458" t="24511" r="9905" b="17310"/>
          <a:stretch/>
        </p:blipFill>
        <p:spPr>
          <a:xfrm>
            <a:off x="3800475" y="1257236"/>
            <a:ext cx="5188357" cy="2895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5275" y="5181600"/>
                <a:ext cx="854392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reason that this is called the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general solution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is because it contains an unknown constant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Ultimately we have just found the equation of a line, but we do not know the specific line yet (we would need a coordinate on the like to be able to do that…)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5181600"/>
                <a:ext cx="8543925" cy="954107"/>
              </a:xfrm>
              <a:prstGeom prst="rect">
                <a:avLst/>
              </a:prstGeom>
              <a:blipFill>
                <a:blip r:embed="rId7"/>
                <a:stretch>
                  <a:fillRect t="-1274" r="-71" b="-50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01000" y="2952750"/>
                <a:ext cx="8881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 dirty="0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GB" sz="16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2952750"/>
                <a:ext cx="88819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543800" y="3267075"/>
                <a:ext cx="8881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GB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3267075"/>
                <a:ext cx="888192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696075" y="2790825"/>
                <a:ext cx="8881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 dirty="0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GB" sz="1600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075" y="2790825"/>
                <a:ext cx="888192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629275" y="2724150"/>
                <a:ext cx="8881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GB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275" y="2724150"/>
                <a:ext cx="88819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/>
      <p:bldP spid="50" grpId="0"/>
      <p:bldP spid="51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form and solve differential equations, using a technique called separation of variables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Find the </a:t>
                </a:r>
                <a:r>
                  <a:rPr lang="en-GB" sz="1600" b="1" u="sng" dirty="0">
                    <a:latin typeface="Comic Sans MS" pitchFamily="66" charset="0"/>
                  </a:rPr>
                  <a:t>particular solution</a:t>
                </a:r>
                <a:r>
                  <a:rPr lang="en-GB" sz="1600" dirty="0">
                    <a:latin typeface="Comic Sans MS" pitchFamily="66" charset="0"/>
                  </a:rPr>
                  <a:t> of the differential equation: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given that x = 1 when y = 4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Finding the </a:t>
                </a:r>
                <a:r>
                  <a:rPr lang="en-GB" sz="1600" b="1" u="sng" dirty="0">
                    <a:latin typeface="Comic Sans MS" pitchFamily="66" charset="0"/>
                  </a:rPr>
                  <a:t>particular solution</a:t>
                </a:r>
                <a:r>
                  <a:rPr lang="en-GB" sz="1600" dirty="0">
                    <a:latin typeface="Comic Sans MS" pitchFamily="66" charset="0"/>
                  </a:rPr>
                  <a:t> means you are also able to find the unknown value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(or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𝑙𝑛𝑘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or whatever it is called!)</a:t>
                </a: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You start by finding the general solution as before…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669" b="-2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blipFill>
                <a:blip r:embed="rId3"/>
                <a:stretch>
                  <a:fillRect l="-3483" r="-3483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23925" y="3486150"/>
                <a:ext cx="2138471" cy="6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−3(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3486150"/>
                <a:ext cx="2138471" cy="6050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19600" y="1381125"/>
                <a:ext cx="1892634" cy="540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−3(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381125"/>
                <a:ext cx="1892634" cy="540917"/>
              </a:xfrm>
              <a:prstGeom prst="rect">
                <a:avLst/>
              </a:prstGeom>
              <a:blipFill>
                <a:blip r:embed="rId6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62400" y="2143125"/>
                <a:ext cx="2656368" cy="535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𝑑𝑦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143125"/>
                <a:ext cx="2656368" cy="535275"/>
              </a:xfrm>
              <a:prstGeom prst="rect">
                <a:avLst/>
              </a:prstGeom>
              <a:blipFill>
                <a:blip r:embed="rId7"/>
                <a:stretch>
                  <a:fillRect b="-57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10000" y="2905125"/>
                <a:ext cx="3040576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𝑑𝑦</m:t>
                          </m:r>
                        </m:e>
                      </m:nary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(2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+1)(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+2)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905125"/>
                <a:ext cx="3040576" cy="6574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10000" y="3590925"/>
                <a:ext cx="2960041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𝑑𝑦</m:t>
                          </m:r>
                        </m:e>
                      </m:nary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590925"/>
                <a:ext cx="2960041" cy="6574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62400" y="4276725"/>
                <a:ext cx="33256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𝑙𝑛𝑘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276725"/>
                <a:ext cx="3325654" cy="307777"/>
              </a:xfrm>
              <a:prstGeom prst="rect">
                <a:avLst/>
              </a:prstGeom>
              <a:blipFill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62400" y="4733925"/>
                <a:ext cx="2452659" cy="502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+2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𝑙𝑛𝑘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733925"/>
                <a:ext cx="2452659" cy="502830"/>
              </a:xfrm>
              <a:prstGeom prst="rect">
                <a:avLst/>
              </a:prstGeom>
              <a:blipFill>
                <a:blip r:embed="rId11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62400" y="5343525"/>
                <a:ext cx="2129814" cy="571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+2)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343525"/>
                <a:ext cx="2129814" cy="57169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67200" y="6029325"/>
                <a:ext cx="1544590" cy="50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−2=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𝑘</m:t>
                          </m:r>
                          <m:r>
                            <a:rPr lang="en-GB" sz="1400" i="1">
                              <a:latin typeface="Cambria Math"/>
                            </a:rPr>
                            <m:t>(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+2)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6029325"/>
                <a:ext cx="1544590" cy="506292"/>
              </a:xfrm>
              <a:prstGeom prst="rect">
                <a:avLst/>
              </a:prstGeom>
              <a:blipFill>
                <a:blip r:embed="rId13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6705600" y="1609725"/>
            <a:ext cx="457200" cy="7620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086600" y="176212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(y – 2)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Multiply by dx</a:t>
            </a:r>
          </a:p>
        </p:txBody>
      </p:sp>
      <p:sp>
        <p:nvSpPr>
          <p:cNvPr id="25" name="Arc 24"/>
          <p:cNvSpPr/>
          <p:nvPr/>
        </p:nvSpPr>
        <p:spPr>
          <a:xfrm>
            <a:off x="6705600" y="2447925"/>
            <a:ext cx="457200" cy="7620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6705600" y="3209925"/>
            <a:ext cx="457200" cy="6858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7010400" y="3895725"/>
            <a:ext cx="457200" cy="5334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7010400" y="4429125"/>
            <a:ext cx="457200" cy="5334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6172200" y="5038725"/>
            <a:ext cx="457200" cy="6096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6172200" y="5648325"/>
            <a:ext cx="457200" cy="6858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086600" y="328612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Separate the right hand side into partial fractions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86600" y="252412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need to Integrate each side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467600" y="3895725"/>
                <a:ext cx="1562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Now integrate and include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𝑙𝑛𝑘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895725"/>
                <a:ext cx="1562100" cy="461665"/>
              </a:xfrm>
              <a:prstGeom prst="rect">
                <a:avLst/>
              </a:prstGeom>
              <a:blipFill>
                <a:blip r:embed="rId14"/>
                <a:stretch>
                  <a:fillRect r="-781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7467600" y="442912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Combine 2 terms using the division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29400" y="5114925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Include the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𝑙𝑛𝑘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using the multiplication law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114925"/>
                <a:ext cx="1828800" cy="461665"/>
              </a:xfrm>
              <a:prstGeom prst="rect">
                <a:avLst/>
              </a:prstGeom>
              <a:blipFill>
                <a:blip r:embed="rId1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553200" y="564832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Finally remove the logarithms (you could also move the -2 across by adding 2)</a:t>
            </a:r>
          </a:p>
        </p:txBody>
      </p:sp>
    </p:spTree>
    <p:extLst>
      <p:ext uri="{BB962C8B-B14F-4D97-AF65-F5344CB8AC3E}">
        <p14:creationId xmlns:p14="http://schemas.microsoft.com/office/powerpoint/2010/main" val="292748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form and solve differential equations, using a technique called separation of variables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Find the </a:t>
                </a:r>
                <a:r>
                  <a:rPr lang="en-GB" sz="1600" b="1" u="sng" dirty="0">
                    <a:latin typeface="Comic Sans MS" pitchFamily="66" charset="0"/>
                  </a:rPr>
                  <a:t>particular solution</a:t>
                </a:r>
                <a:r>
                  <a:rPr lang="en-GB" sz="1600" dirty="0">
                    <a:latin typeface="Comic Sans MS" pitchFamily="66" charset="0"/>
                  </a:rPr>
                  <a:t> of the differential equation: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given that x = 1 when y = 4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Finding the </a:t>
                </a:r>
                <a:r>
                  <a:rPr lang="en-GB" sz="1600" b="1" u="sng" dirty="0">
                    <a:latin typeface="Comic Sans MS" pitchFamily="66" charset="0"/>
                  </a:rPr>
                  <a:t>particular solution</a:t>
                </a:r>
                <a:r>
                  <a:rPr lang="en-GB" sz="1600" dirty="0">
                    <a:latin typeface="Comic Sans MS" pitchFamily="66" charset="0"/>
                  </a:rPr>
                  <a:t> means you are also able to find the unknown value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(or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𝑙𝑛𝑘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or whatever it is called!)</a:t>
                </a: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You start by finding the general solution as before…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669" b="-2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blipFill>
                <a:blip r:embed="rId3"/>
                <a:stretch>
                  <a:fillRect l="-3483" r="-3483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23925" y="3486150"/>
                <a:ext cx="2138471" cy="6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−3(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3486150"/>
                <a:ext cx="2138471" cy="6050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67200" y="1371600"/>
                <a:ext cx="1544590" cy="50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−2=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𝑘</m:t>
                          </m:r>
                          <m:r>
                            <a:rPr lang="en-GB" sz="1400" i="1">
                              <a:latin typeface="Cambria Math"/>
                            </a:rPr>
                            <m:t>(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+2)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544590" cy="506292"/>
              </a:xfrm>
              <a:prstGeom prst="rect">
                <a:avLst/>
              </a:prstGeom>
              <a:blipFill>
                <a:blip r:embed="rId6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0" y="1981200"/>
                <a:ext cx="1544590" cy="50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𝑘</m:t>
                          </m:r>
                          <m:r>
                            <a:rPr lang="en-GB" sz="1400" i="1">
                              <a:latin typeface="Cambria Math"/>
                            </a:rPr>
                            <m:t>(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+2)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81200"/>
                <a:ext cx="1544590" cy="506292"/>
              </a:xfrm>
              <a:prstGeom prst="rect">
                <a:avLst/>
              </a:prstGeom>
              <a:blipFill>
                <a:blip r:embed="rId7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72000" y="2667000"/>
                <a:ext cx="1537665" cy="540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4=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𝑘</m:t>
                          </m:r>
                          <m:r>
                            <a:rPr lang="en-GB" sz="1400" i="1">
                              <a:latin typeface="Cambria Math"/>
                            </a:rPr>
                            <m:t>(1+2)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(1)</m:t>
                          </m:r>
                          <m:r>
                            <a:rPr lang="en-GB" sz="1400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67000"/>
                <a:ext cx="1537665" cy="540917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72000" y="3276600"/>
                <a:ext cx="1076385" cy="49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4=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276600"/>
                <a:ext cx="1076385" cy="499945"/>
              </a:xfrm>
              <a:prstGeom prst="rect">
                <a:avLst/>
              </a:prstGeom>
              <a:blipFill>
                <a:blip r:embed="rId9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72000" y="3810000"/>
                <a:ext cx="76258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10000"/>
                <a:ext cx="762580" cy="501356"/>
              </a:xfrm>
              <a:prstGeom prst="rect">
                <a:avLst/>
              </a:prstGeom>
              <a:blipFill>
                <a:blip r:embed="rId10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72000" y="4419600"/>
                <a:ext cx="7625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6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i="1" smtClean="0">
                          <a:latin typeface="Cambria Math"/>
                        </a:rPr>
                        <m:t>3</m:t>
                      </m:r>
                      <m:r>
                        <a:rPr lang="en-GB" sz="1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19600"/>
                <a:ext cx="76258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572000" y="4876800"/>
                <a:ext cx="6631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2=</m:t>
                      </m:r>
                      <m:r>
                        <a:rPr lang="en-GB" sz="1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876800"/>
                <a:ext cx="663194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343400" y="5562600"/>
                <a:ext cx="1544590" cy="50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𝑘</m:t>
                          </m:r>
                          <m:r>
                            <a:rPr lang="en-GB" sz="1400" i="1">
                              <a:latin typeface="Cambria Math"/>
                            </a:rPr>
                            <m:t>(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+2)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562600"/>
                <a:ext cx="1544590" cy="5062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705600" y="5562600"/>
                <a:ext cx="1539331" cy="50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i="1">
                              <a:latin typeface="Cambria Math"/>
                            </a:rPr>
                            <m:t>(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+2)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562600"/>
                <a:ext cx="1539331" cy="50629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5943600" y="1676400"/>
            <a:ext cx="457200" cy="6096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400800" y="1752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Rearrange to get y = f(x) (this isn’t essential but can help!)</a:t>
            </a:r>
          </a:p>
        </p:txBody>
      </p:sp>
      <p:sp>
        <p:nvSpPr>
          <p:cNvPr id="50" name="Arc 49"/>
          <p:cNvSpPr/>
          <p:nvPr/>
        </p:nvSpPr>
        <p:spPr>
          <a:xfrm>
            <a:off x="5943600" y="2286000"/>
            <a:ext cx="457200" cy="6858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5943600" y="2971800"/>
            <a:ext cx="457200" cy="5334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5562600" y="3505200"/>
            <a:ext cx="457200" cy="6096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>
            <a:off x="5257800" y="4114800"/>
            <a:ext cx="457200" cy="4572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c 53"/>
          <p:cNvSpPr/>
          <p:nvPr/>
        </p:nvSpPr>
        <p:spPr>
          <a:xfrm>
            <a:off x="5257800" y="4572000"/>
            <a:ext cx="457200" cy="4572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6400800" y="2362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y = 4 and x = 1 from the question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00800" y="2971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 the fraction parts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9800" y="3657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Subtract 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15000" y="4191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Multiply by 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638800" y="46482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3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5943600" y="5791200"/>
            <a:ext cx="6858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867400" y="5410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k = 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91000" y="6162675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>
                <a:latin typeface="Comic Sans MS" pitchFamily="66" charset="0"/>
              </a:rPr>
              <a:t>General Solution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629400" y="616267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>
                <a:latin typeface="Comic Sans MS" pitchFamily="66" charset="0"/>
              </a:rPr>
              <a:t>Particular Solution</a:t>
            </a:r>
            <a:r>
              <a:rPr lang="en-GB" sz="1200" b="1" dirty="0">
                <a:latin typeface="Comic Sans MS" pitchFamily="66" charset="0"/>
              </a:rPr>
              <a:t> for y = 4 when x = 1</a:t>
            </a:r>
          </a:p>
        </p:txBody>
      </p:sp>
    </p:spTree>
    <p:extLst>
      <p:ext uri="{BB962C8B-B14F-4D97-AF65-F5344CB8AC3E}">
        <p14:creationId xmlns:p14="http://schemas.microsoft.com/office/powerpoint/2010/main" val="187146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11K</a:t>
            </a:r>
          </a:p>
        </p:txBody>
      </p:sp>
    </p:spTree>
    <p:extLst>
      <p:ext uri="{BB962C8B-B14F-4D97-AF65-F5344CB8AC3E}">
        <p14:creationId xmlns:p14="http://schemas.microsoft.com/office/powerpoint/2010/main" val="346628548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The rate of increase of a population P of micro organisms at time t, in hours, is given by: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Initially, the population was of size 8.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80000"/>
                  </a:lnSpc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model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stating the value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1277" r="-1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76205" y="1467394"/>
                <a:ext cx="81009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205" y="1467394"/>
                <a:ext cx="810094" cy="467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89268" y="2124891"/>
                <a:ext cx="10603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268" y="2124891"/>
                <a:ext cx="1060355" cy="246221"/>
              </a:xfrm>
              <a:prstGeom prst="rect">
                <a:avLst/>
              </a:prstGeom>
              <a:blipFill>
                <a:blip r:embed="rId4"/>
                <a:stretch>
                  <a:fillRect l="-4598" r="-3448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19452" y="2477589"/>
                <a:ext cx="1049646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452" y="2477589"/>
                <a:ext cx="1049646" cy="461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23509" y="3021874"/>
                <a:ext cx="1490473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𝑑𝑃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509" y="3021874"/>
                <a:ext cx="1490473" cy="645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23954" y="3775165"/>
                <a:ext cx="11739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954" y="3775165"/>
                <a:ext cx="1173911" cy="246221"/>
              </a:xfrm>
              <a:prstGeom prst="rect">
                <a:avLst/>
              </a:prstGeom>
              <a:blipFill>
                <a:blip r:embed="rId7"/>
                <a:stretch>
                  <a:fillRect l="-3646" r="-10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02480" y="4267199"/>
                <a:ext cx="95532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480" y="4267199"/>
                <a:ext cx="955326" cy="246221"/>
              </a:xfrm>
              <a:prstGeom prst="rect">
                <a:avLst/>
              </a:prstGeom>
              <a:blipFill>
                <a:blip r:embed="rId8"/>
                <a:stretch>
                  <a:fillRect l="-4459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98126" y="4776650"/>
                <a:ext cx="9691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126" y="4776650"/>
                <a:ext cx="969176" cy="246221"/>
              </a:xfrm>
              <a:prstGeom prst="rect">
                <a:avLst/>
              </a:prstGeom>
              <a:blipFill>
                <a:blip r:embed="rId9"/>
                <a:stretch>
                  <a:fillRect l="-4403" t="-250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93771" y="5268685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71" y="5268685"/>
                <a:ext cx="898772" cy="246221"/>
              </a:xfrm>
              <a:prstGeom prst="rect">
                <a:avLst/>
              </a:prstGeom>
              <a:blipFill>
                <a:blip r:embed="rId10"/>
                <a:stretch>
                  <a:fillRect l="-54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5429795" y="1733005"/>
            <a:ext cx="317862" cy="535577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77988" y="1839686"/>
                <a:ext cx="12801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988" y="1839686"/>
                <a:ext cx="1280160" cy="276999"/>
              </a:xfrm>
              <a:prstGeom prst="rect">
                <a:avLst/>
              </a:prstGeom>
              <a:blipFill>
                <a:blip r:embed="rId11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5416731" y="2268582"/>
            <a:ext cx="330925" cy="465909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>
            <a:off x="5534297" y="2769325"/>
            <a:ext cx="317863" cy="539932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5495108" y="3357153"/>
            <a:ext cx="317863" cy="539932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/>
          <p:cNvSpPr/>
          <p:nvPr/>
        </p:nvSpPr>
        <p:spPr>
          <a:xfrm>
            <a:off x="5473337" y="3927564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>
            <a:off x="5468982" y="4402181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>
            <a:off x="5394959" y="4885507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30092" y="2331721"/>
                <a:ext cx="12801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092" y="2331721"/>
                <a:ext cx="1280160" cy="276999"/>
              </a:xfrm>
              <a:prstGeom prst="rect">
                <a:avLst/>
              </a:prstGeom>
              <a:blipFill>
                <a:blip r:embed="rId12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799910" y="2815048"/>
            <a:ext cx="87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integrals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60722" y="3298373"/>
            <a:ext cx="3383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Integrate (since we know that the population will be positive, we do not need the modulus sign)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86699" y="3999414"/>
            <a:ext cx="1619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Inverse logarithm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17179" y="4378236"/>
                <a:ext cx="26865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This can be written as two powers of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multiplied together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179" y="4378236"/>
                <a:ext cx="2686592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99613" y="4905105"/>
                <a:ext cx="30654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is a constant, so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. We can therefore write is as a single letter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613" y="4905105"/>
                <a:ext cx="3065416" cy="461665"/>
              </a:xfrm>
              <a:prstGeom prst="rect">
                <a:avLst/>
              </a:prstGeom>
              <a:blipFill>
                <a:blip r:embed="rId14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7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The rate of increase of a population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of micro organisms at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in hours, is given by: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Initially, the population was of size 8.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80000"/>
                  </a:lnSpc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model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stating the value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1277" r="-1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24102" y="1602376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102" y="1602376"/>
                <a:ext cx="898772" cy="246221"/>
              </a:xfrm>
              <a:prstGeom prst="rect">
                <a:avLst/>
              </a:prstGeom>
              <a:blipFill>
                <a:blip r:embed="rId3"/>
                <a:stretch>
                  <a:fillRect l="-473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386250" y="1750421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51865" y="1796145"/>
                <a:ext cx="17068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865" y="1796145"/>
                <a:ext cx="1706878" cy="276999"/>
              </a:xfrm>
              <a:prstGeom prst="rect">
                <a:avLst/>
              </a:prstGeom>
              <a:blipFill>
                <a:blip r:embed="rId4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67347" y="2098765"/>
                <a:ext cx="1150251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(8)=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3(0)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347" y="2098765"/>
                <a:ext cx="1150251" cy="256480"/>
              </a:xfrm>
              <a:prstGeom prst="rect">
                <a:avLst/>
              </a:prstGeom>
              <a:blipFill>
                <a:blip r:embed="rId5"/>
                <a:stretch>
                  <a:fillRect l="-5291" t="-4762" r="-2646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45873" y="2582091"/>
                <a:ext cx="56002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8=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873" y="2582091"/>
                <a:ext cx="560025" cy="246221"/>
              </a:xfrm>
              <a:prstGeom prst="rect">
                <a:avLst/>
              </a:prstGeom>
              <a:blipFill>
                <a:blip r:embed="rId6"/>
                <a:stretch>
                  <a:fillRect l="-8696" r="-6522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19747" y="3095896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47" y="3095896"/>
                <a:ext cx="898772" cy="246221"/>
              </a:xfrm>
              <a:prstGeom prst="rect">
                <a:avLst/>
              </a:prstGeom>
              <a:blipFill>
                <a:blip r:embed="rId7"/>
                <a:stretch>
                  <a:fillRect l="-337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5364479" y="2225038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630094" y="2331722"/>
                <a:ext cx="72716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094" y="2331722"/>
                <a:ext cx="727163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5281747" y="2717072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547362" y="2710544"/>
            <a:ext cx="1706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We can now complete the formula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blipFill>
                <a:blip r:embed="rId9"/>
                <a:stretch>
                  <a:fillRect l="-340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00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3" grpId="0"/>
      <p:bldP spid="3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The rate of increase of a population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of micro organisms at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in hours, is given by: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Initially, the population was of size 8.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b) Find, to the nearest hundred, the size of the population at the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1277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blipFill>
                <a:blip r:embed="rId3"/>
                <a:stretch>
                  <a:fillRect l="-340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37462" y="1598022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62" y="1598022"/>
                <a:ext cx="898772" cy="246221"/>
              </a:xfrm>
              <a:prstGeom prst="rect">
                <a:avLst/>
              </a:prstGeom>
              <a:blipFill>
                <a:blip r:embed="rId4"/>
                <a:stretch>
                  <a:fillRect l="-337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50525" y="2063930"/>
                <a:ext cx="980140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3(2)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525" y="2063930"/>
                <a:ext cx="980140" cy="256480"/>
              </a:xfrm>
              <a:prstGeom prst="rect">
                <a:avLst/>
              </a:prstGeom>
              <a:blipFill>
                <a:blip r:embed="rId5"/>
                <a:stretch>
                  <a:fillRect l="-3727" t="-4762" r="-3727"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46171" y="2555964"/>
                <a:ext cx="10567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=3227.4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171" y="2555964"/>
                <a:ext cx="1056764" cy="246221"/>
              </a:xfrm>
              <a:prstGeom prst="rect">
                <a:avLst/>
              </a:prstGeom>
              <a:blipFill>
                <a:blip r:embed="rId6"/>
                <a:stretch>
                  <a:fillRect l="-4046" r="-346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41817" y="3039289"/>
                <a:ext cx="9012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=3200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817" y="3039289"/>
                <a:ext cx="901272" cy="246221"/>
              </a:xfrm>
              <a:prstGeom prst="rect">
                <a:avLst/>
              </a:prstGeom>
              <a:blipFill>
                <a:blip r:embed="rId7"/>
                <a:stretch>
                  <a:fillRect l="-5405" r="-337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5630090" y="1733004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78288" y="1804854"/>
                <a:ext cx="10885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88" y="1804854"/>
                <a:ext cx="1088569" cy="276999"/>
              </a:xfrm>
              <a:prstGeom prst="rect">
                <a:avLst/>
              </a:prstGeom>
              <a:blipFill>
                <a:blip r:embed="rId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791198" y="2216330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065522" y="2288179"/>
            <a:ext cx="90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Arc 24"/>
          <p:cNvSpPr/>
          <p:nvPr/>
        </p:nvSpPr>
        <p:spPr>
          <a:xfrm>
            <a:off x="5699758" y="2690947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5965373" y="2771505"/>
            <a:ext cx="1706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Round as instructed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3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 animBg="1"/>
      <p:bldP spid="22" grpId="0"/>
      <p:bldP spid="23" grpId="0" animBg="1"/>
      <p:bldP spid="24" grpId="0"/>
      <p:bldP spid="25" grpId="0" animBg="1"/>
      <p:bldP spid="35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The rate of increase of a population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of micro organisms at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in hours, is given by: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Initially, the population was of size 8.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c) Find the time at which the population will be 1000 times its starting value.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1277" r="-1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blipFill>
                <a:blip r:embed="rId3"/>
                <a:stretch>
                  <a:fillRect l="-340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37462" y="1598022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62" y="1598022"/>
                <a:ext cx="898772" cy="246221"/>
              </a:xfrm>
              <a:prstGeom prst="rect">
                <a:avLst/>
              </a:prstGeom>
              <a:blipFill>
                <a:blip r:embed="rId4"/>
                <a:stretch>
                  <a:fillRect l="-337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28308" y="2046514"/>
                <a:ext cx="120436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8000=8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308" y="2046514"/>
                <a:ext cx="1204369" cy="246221"/>
              </a:xfrm>
              <a:prstGeom prst="rect">
                <a:avLst/>
              </a:prstGeom>
              <a:blipFill>
                <a:blip r:embed="rId5"/>
                <a:stretch>
                  <a:fillRect l="-3030" t="-250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41372" y="2521131"/>
                <a:ext cx="10905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1000=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372" y="2521131"/>
                <a:ext cx="1090555" cy="246221"/>
              </a:xfrm>
              <a:prstGeom prst="rect">
                <a:avLst/>
              </a:prstGeom>
              <a:blipFill>
                <a:blip r:embed="rId6"/>
                <a:stretch>
                  <a:fillRect l="-3933" t="-250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88675" y="2978331"/>
                <a:ext cx="13247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⁡(1000)=3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675" y="2978331"/>
                <a:ext cx="1324786" cy="246221"/>
              </a:xfrm>
              <a:prstGeom prst="rect">
                <a:avLst/>
              </a:prstGeom>
              <a:blipFill>
                <a:blip r:embed="rId7"/>
                <a:stretch>
                  <a:fillRect l="-3226" r="-2304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01738" y="3426822"/>
                <a:ext cx="1210973" cy="467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⁡(1000)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738" y="3426822"/>
                <a:ext cx="1210973" cy="4674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32516" y="4093027"/>
                <a:ext cx="9723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2.30…=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516" y="4093027"/>
                <a:ext cx="972317" cy="246221"/>
              </a:xfrm>
              <a:prstGeom prst="rect">
                <a:avLst/>
              </a:prstGeom>
              <a:blipFill>
                <a:blip r:embed="rId9"/>
                <a:stretch>
                  <a:fillRect l="-5031" r="-314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023361" y="4637312"/>
            <a:ext cx="47641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time will be approximately 2 hours and 18 minutes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Arc 31"/>
          <p:cNvSpPr/>
          <p:nvPr/>
        </p:nvSpPr>
        <p:spPr>
          <a:xfrm>
            <a:off x="5499462" y="1706879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660572" y="1674225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If the starting population is 8, we want to know when it will be 8000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Arc 35"/>
          <p:cNvSpPr/>
          <p:nvPr/>
        </p:nvSpPr>
        <p:spPr>
          <a:xfrm>
            <a:off x="5477690" y="2172788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5381896" y="2643050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>
            <a:off x="5325290" y="3169919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5277393" y="3740330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5747657" y="2244637"/>
            <a:ext cx="1001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8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08171" y="2614751"/>
            <a:ext cx="232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Take natural logarithms of both sides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25737" y="3246123"/>
            <a:ext cx="1010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3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51714" y="3746865"/>
            <a:ext cx="2512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 (and then convert into hours and minutes)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3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6" grpId="0" animBg="1"/>
      <p:bldP spid="37" grpId="0" animBg="1"/>
      <p:bldP spid="38" grpId="0" animBg="1"/>
      <p:bldP spid="39" grpId="0" animBg="1"/>
      <p:bldP spid="40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3" ma:contentTypeDescription="Create a new document." ma:contentTypeScope="" ma:versionID="23bc477752390507dc2cffcd22a104a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8007d9db6d91cd99dd6d826ae72dde73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C5C431-6AD7-40FB-807F-1A7051AE22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6FA5CE-4C1F-49C2-BAD1-A42CFB5B33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2A97E1-B683-4424-B220-BC1F8026B6A2}">
  <ds:schemaRefs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3157</TotalTime>
  <Words>20744</Words>
  <Application>Microsoft Office PowerPoint</Application>
  <PresentationFormat>On-screen Show (4:3)</PresentationFormat>
  <Paragraphs>2261</Paragraphs>
  <Slides>108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7" baseType="lpstr">
      <vt:lpstr>Arial</vt:lpstr>
      <vt:lpstr>Arial Black</vt:lpstr>
      <vt:lpstr>Calibri</vt:lpstr>
      <vt:lpstr>Calibri Light</vt:lpstr>
      <vt:lpstr>Cambria Math</vt:lpstr>
      <vt:lpstr>Comic Sans MS</vt:lpstr>
      <vt:lpstr>Pagoda SF</vt:lpstr>
      <vt:lpstr>Wingdings</vt:lpstr>
      <vt:lpstr>Office Theme</vt:lpstr>
      <vt:lpstr>PowerPoint Presentation</vt:lpstr>
      <vt:lpstr>Prior Knowledge Check</vt:lpstr>
      <vt:lpstr>PowerPoint Presentation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VMUSER</dc:creator>
  <cp:lastModifiedBy>Gareth Westwater</cp:lastModifiedBy>
  <cp:revision>781</cp:revision>
  <dcterms:created xsi:type="dcterms:W3CDTF">2018-04-30T00:32:33Z</dcterms:created>
  <dcterms:modified xsi:type="dcterms:W3CDTF">2020-12-12T15:25:36Z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