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5" r:id="rId5"/>
    <p:sldId id="266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11C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75260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220718" y="2420888"/>
            <a:ext cx="3358054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When a vector is given in terms of the unit vectors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 </a:t>
            </a:r>
            <a:r>
              <a:rPr lang="en-GB" sz="1400" dirty="0">
                <a:latin typeface="Comic Sans MS" pitchFamily="66" charset="0"/>
              </a:rPr>
              <a:t>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, you can find its magnitude using Pythagoras’ Theorem.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magnitude of vector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is written as |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|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magnitude of the vector: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– 7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48200" y="1752600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019800" y="1752600"/>
            <a:ext cx="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1752600"/>
            <a:ext cx="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8200" y="1752600"/>
            <a:ext cx="13716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1752600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67400" y="17526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105400" y="129540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</a:t>
            </a:r>
            <a:r>
              <a:rPr lang="en-GB" sz="1600" b="1" dirty="0">
                <a:latin typeface="Comic Sans MS" pitchFamily="66" charset="0"/>
              </a:rPr>
              <a:t>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2209800"/>
            <a:ext cx="478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-7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51460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</a:t>
            </a:r>
            <a:r>
              <a:rPr lang="en-GB" sz="1600" b="1" dirty="0">
                <a:latin typeface="Comic Sans MS" pitchFamily="66" charset="0"/>
              </a:rPr>
              <a:t>i </a:t>
            </a:r>
            <a:r>
              <a:rPr lang="en-GB" sz="1600" dirty="0">
                <a:latin typeface="Comic Sans MS" pitchFamily="66" charset="0"/>
              </a:rPr>
              <a:t>- 7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3733800"/>
                <a:ext cx="1891480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(−7)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1891480" cy="390492"/>
              </a:xfrm>
              <a:prstGeom prst="rect">
                <a:avLst/>
              </a:prstGeom>
              <a:blipFill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4267200"/>
                <a:ext cx="1114792" cy="372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1114792" cy="372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62400" y="4800600"/>
                <a:ext cx="15084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1" i="1" smtClean="0"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GB" sz="1600" b="0" i="1" smtClean="0">
                        <a:latin typeface="Cambria Math"/>
                      </a:rPr>
                      <m:t>=7.62</m:t>
                    </m:r>
                  </m:oMath>
                </a14:m>
                <a:r>
                  <a:rPr lang="en-GB" sz="1600" dirty="0"/>
                  <a:t> (3sf)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508490" cy="338554"/>
              </a:xfrm>
              <a:prstGeom prst="rect">
                <a:avLst/>
              </a:prstGeom>
              <a:blipFill>
                <a:blip r:embed="rId4"/>
                <a:stretch>
                  <a:fillRect t="-5455" r="-121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638800" y="39624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96000" y="396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Put in the values from the vectors and calculate</a:t>
            </a:r>
          </a:p>
        </p:txBody>
      </p:sp>
      <p:sp>
        <p:nvSpPr>
          <p:cNvPr id="21" name="Arc 20"/>
          <p:cNvSpPr/>
          <p:nvPr/>
        </p:nvSpPr>
        <p:spPr>
          <a:xfrm>
            <a:off x="5638800" y="44958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096000" y="45720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Round if necessary</a:t>
            </a:r>
          </a:p>
        </p:txBody>
      </p:sp>
    </p:spTree>
    <p:extLst>
      <p:ext uri="{BB962C8B-B14F-4D97-AF65-F5344CB8AC3E}">
        <p14:creationId xmlns:p14="http://schemas.microsoft.com/office/powerpoint/2010/main" val="40592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629400" y="2514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62600" y="2514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220718" y="2636912"/>
            <a:ext cx="3358054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 the angle between the vector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-4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+ 5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and the positive x-axis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Draw a diagram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019800" y="2514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629400" y="1066800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62600" y="23622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746531" y="2577663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-4</a:t>
            </a:r>
            <a:r>
              <a:rPr lang="en-GB" sz="1600" b="1" dirty="0">
                <a:latin typeface="Comic Sans MS" pitchFamily="66" charset="0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77200" y="23622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562600" y="15240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562600" y="19050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562600" y="1524000"/>
            <a:ext cx="10668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050677" y="1978367"/>
            <a:ext cx="588921" cy="5430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6258910" y="2033752"/>
            <a:ext cx="914400" cy="914400"/>
          </a:xfrm>
          <a:prstGeom prst="arc">
            <a:avLst>
              <a:gd name="adj1" fmla="val 10563289"/>
              <a:gd name="adj2" fmla="val 128617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91049" y="2151993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Comic Sans MS" pitchFamily="66" charset="0"/>
              </a:rPr>
              <a:t>θ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26422" y="186296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5</a:t>
            </a:r>
            <a:r>
              <a:rPr lang="en-GB" sz="16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181600" y="2514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477000" y="7620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17526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83469" y="2848303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93931" y="3870435"/>
                <a:ext cx="1197571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931" y="3870435"/>
                <a:ext cx="1197571" cy="534826"/>
              </a:xfrm>
              <a:prstGeom prst="rect">
                <a:avLst/>
              </a:prstGeom>
              <a:blipFill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93931" y="4403835"/>
                <a:ext cx="974176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931" y="4403835"/>
                <a:ext cx="974176" cy="500009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14497" y="4984531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=51.3°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97" y="4984531"/>
                <a:ext cx="96776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248400" y="2057400"/>
            <a:ext cx="914400" cy="914400"/>
          </a:xfrm>
          <a:prstGeom prst="arc">
            <a:avLst>
              <a:gd name="adj1" fmla="val 13012061"/>
              <a:gd name="adj2" fmla="val 2153353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84331" y="5425966"/>
                <a:ext cx="19949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𝐴𝑐𝑡𝑢𝑎𝑙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𝑎𝑛𝑔𝑙𝑒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=128.7°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31" y="5425966"/>
                <a:ext cx="1994905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213131" y="41752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594131" y="425143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9" name="Arc 48"/>
          <p:cNvSpPr/>
          <p:nvPr/>
        </p:nvSpPr>
        <p:spPr>
          <a:xfrm>
            <a:off x="5213131" y="46324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213131" y="5089635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594131" y="470863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94131" y="5013435"/>
            <a:ext cx="3266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angle we want is between the vector and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x-axis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Subtract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from 180°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28138" y="2162504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51.3°</a:t>
            </a:r>
          </a:p>
        </p:txBody>
      </p:sp>
    </p:spTree>
    <p:extLst>
      <p:ext uri="{BB962C8B-B14F-4D97-AF65-F5344CB8AC3E}">
        <p14:creationId xmlns:p14="http://schemas.microsoft.com/office/powerpoint/2010/main" val="15545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5" grpId="0" animBg="1"/>
      <p:bldP spid="36" grpId="0"/>
      <p:bldP spid="36" grpId="1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7" grpId="0" animBg="1"/>
      <p:bldP spid="48" grpId="0"/>
      <p:bldP spid="49" grpId="0" animBg="1"/>
      <p:bldP spid="50" grpId="0" animBg="1"/>
      <p:bldP spid="51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/>
          <p:cNvCxnSpPr/>
          <p:nvPr/>
        </p:nvCxnSpPr>
        <p:spPr>
          <a:xfrm>
            <a:off x="5068416" y="2780928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Pythagoras’ Theorem to calculate the magnitude of a vector, and Trigonometry to calculate it’s direction…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220718" y="2636912"/>
                <a:ext cx="3358054" cy="34892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400" dirty="0">
                    <a:latin typeface="Comic Sans MS" pitchFamily="66" charset="0"/>
                  </a:rPr>
                  <a:t>Vector </a:t>
                </a:r>
                <a:r>
                  <a:rPr lang="en-GB" sz="1400" b="1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has magnitude 10 and makes an angle of 30˚ with </a:t>
                </a:r>
                <a:r>
                  <a:rPr lang="en-GB" sz="1400" b="1" dirty="0">
                    <a:latin typeface="Comic Sans MS" pitchFamily="66" charset="0"/>
                  </a:rPr>
                  <a:t>j</a:t>
                </a:r>
                <a:r>
                  <a:rPr lang="en-GB" sz="1400" dirty="0">
                    <a:latin typeface="Comic Sans MS" pitchFamily="66" charset="0"/>
                  </a:rPr>
                  <a:t>. Find </a:t>
                </a:r>
                <a:r>
                  <a:rPr lang="en-GB" sz="1400" b="1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in column vector format.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You can again use GCSE trigonometry for this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5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18" y="2636912"/>
                <a:ext cx="3358054" cy="3489251"/>
              </a:xfrm>
              <a:prstGeom prst="rect">
                <a:avLst/>
              </a:prstGeom>
              <a:blipFill>
                <a:blip r:embed="rId2"/>
                <a:stretch>
                  <a:fillRect t="-1049" r="-7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6516216" y="2780928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516216" y="1333128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964016" y="26285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6516216" y="1484784"/>
            <a:ext cx="720080" cy="108012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>
            <a:off x="6084168" y="2204864"/>
            <a:ext cx="914400" cy="914400"/>
          </a:xfrm>
          <a:prstGeom prst="arc">
            <a:avLst>
              <a:gd name="adj1" fmla="val 16039042"/>
              <a:gd name="adj2" fmla="val 175245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6444208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30˚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63816" y="1028328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516216" y="1556792"/>
            <a:ext cx="648072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804248" y="198884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10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DDD4CB4-588C-49AC-8640-1BBB37381707}"/>
                  </a:ext>
                </a:extLst>
              </p:cNvPr>
              <p:cNvSpPr txBox="1"/>
              <p:nvPr/>
            </p:nvSpPr>
            <p:spPr>
              <a:xfrm>
                <a:off x="6588224" y="1268760"/>
                <a:ext cx="6796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DDD4CB4-588C-49AC-8640-1BBB37381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268760"/>
                <a:ext cx="679673" cy="215444"/>
              </a:xfrm>
              <a:prstGeom prst="rect">
                <a:avLst/>
              </a:prstGeom>
              <a:blipFill>
                <a:blip r:embed="rId3"/>
                <a:stretch>
                  <a:fillRect l="-6306" r="-540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63E24E8-7B15-4AB1-9722-C818F94076FB}"/>
                  </a:ext>
                </a:extLst>
              </p:cNvPr>
              <p:cNvSpPr txBox="1"/>
              <p:nvPr/>
            </p:nvSpPr>
            <p:spPr>
              <a:xfrm>
                <a:off x="5724128" y="1916832"/>
                <a:ext cx="7005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63E24E8-7B15-4AB1-9722-C818F9407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916832"/>
                <a:ext cx="700513" cy="215444"/>
              </a:xfrm>
              <a:prstGeom prst="rect">
                <a:avLst/>
              </a:prstGeom>
              <a:blipFill>
                <a:blip r:embed="rId4"/>
                <a:stretch>
                  <a:fillRect l="-5217" r="-434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7A0654A-D3E5-44DC-846E-37188C8C5B69}"/>
                  </a:ext>
                </a:extLst>
              </p:cNvPr>
              <p:cNvSpPr txBox="1"/>
              <p:nvPr/>
            </p:nvSpPr>
            <p:spPr>
              <a:xfrm flipH="1">
                <a:off x="6804248" y="1268760"/>
                <a:ext cx="216024" cy="216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7A0654A-D3E5-44DC-846E-37188C8C5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04248" y="1268760"/>
                <a:ext cx="216024" cy="216024"/>
              </a:xfrm>
              <a:prstGeom prst="rect">
                <a:avLst/>
              </a:prstGeom>
              <a:blipFill>
                <a:blip r:embed="rId5"/>
                <a:stretch>
                  <a:fillRect r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FCD406-A1DF-4F90-81B9-728BED6B0EB6}"/>
                  </a:ext>
                </a:extLst>
              </p:cNvPr>
              <p:cNvSpPr txBox="1"/>
              <p:nvPr/>
            </p:nvSpPr>
            <p:spPr>
              <a:xfrm>
                <a:off x="6012160" y="1916832"/>
                <a:ext cx="356764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2FCD406-A1DF-4F90-81B9-728BED6B0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916832"/>
                <a:ext cx="356764" cy="240835"/>
              </a:xfrm>
              <a:prstGeom prst="rect">
                <a:avLst/>
              </a:prstGeom>
              <a:blipFill>
                <a:blip r:embed="rId6"/>
                <a:stretch>
                  <a:fillRect l="-11864" r="-1016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4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5" grpId="0" animBg="1"/>
      <p:bldP spid="66" grpId="0"/>
      <p:bldP spid="69" grpId="0"/>
      <p:bldP spid="75" grpId="0"/>
      <p:bldP spid="5" grpId="0"/>
      <p:bldP spid="5" grpId="1"/>
      <p:bldP spid="17" grpId="0"/>
      <p:bldP spid="17" grpId="1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307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119</cp:revision>
  <dcterms:created xsi:type="dcterms:W3CDTF">2017-08-14T15:35:38Z</dcterms:created>
  <dcterms:modified xsi:type="dcterms:W3CDTF">2020-12-17T10:36:32Z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