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sldIdLst>
    <p:sldId id="265" r:id="rId5"/>
    <p:sldId id="266" r:id="rId6"/>
    <p:sldId id="282" r:id="rId7"/>
    <p:sldId id="28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CC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FD1B0E-4D05-44FD-8A1B-CB1C3A0D5AE3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A5C32B-18D8-435A-BA82-034B4B4687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5754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/>
            </a:gs>
            <a:gs pos="7000">
              <a:srgbClr val="CCCCFF">
                <a:alpha val="30000"/>
              </a:srgbClr>
            </a:gs>
            <a:gs pos="95000">
              <a:srgbClr val="CCCCFF">
                <a:alpha val="30000"/>
              </a:srgbClr>
            </a:gs>
            <a:gs pos="100000">
              <a:schemeClr val="tx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B0D2011-25FA-4F40-A1ED-AAF7E2C78E7D}"/>
              </a:ext>
            </a:extLst>
          </p:cNvPr>
          <p:cNvSpPr/>
          <p:nvPr/>
        </p:nvSpPr>
        <p:spPr>
          <a:xfrm>
            <a:off x="1652308" y="2199643"/>
            <a:ext cx="6000682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HGSSoeiKakupoptai" panose="040B0A00000000000000" pitchFamily="82" charset="-128"/>
                <a:ea typeface="HGSSoeiKakupoptai" panose="040B0A00000000000000" pitchFamily="82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HGSSoeiKakupoptai" panose="040B0A00000000000000" pitchFamily="82" charset="-128"/>
                <a:ea typeface="HGSSoeiKakupoptai" panose="040B0A00000000000000" pitchFamily="82" charset="-128"/>
                <a:cs typeface="Segoe UI Black" panose="020B0A02040204020203" pitchFamily="34" charset="0"/>
              </a:rPr>
              <a:t>Exercise 11C</a:t>
            </a:r>
            <a:endParaRPr lang="ja-JP" altLang="en-US" sz="6600" b="1" dirty="0">
              <a:ln w="38100">
                <a:solidFill>
                  <a:schemeClr val="accent3">
                    <a:lumMod val="75000"/>
                  </a:schemeClr>
                </a:solidFill>
                <a:prstDash val="solid"/>
              </a:ln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HGSSoeiKakupoptai" panose="040B0A00000000000000" pitchFamily="82" charset="-128"/>
              <a:ea typeface="HGSSoeiKakupoptai" panose="040B0A00000000000000" pitchFamily="82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825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Pythagoras’ Theorem to calculate the magnitude of a vector, and Trigonometry to calculate it’s direction…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11C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648200" y="1752600"/>
            <a:ext cx="1371600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/>
          <p:cNvSpPr txBox="1">
            <a:spLocks/>
          </p:cNvSpPr>
          <p:nvPr/>
        </p:nvSpPr>
        <p:spPr>
          <a:xfrm>
            <a:off x="220718" y="2420888"/>
            <a:ext cx="3358054" cy="3705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</a:rPr>
              <a:t>When a vector is given in terms of the unit vectors </a:t>
            </a:r>
            <a:r>
              <a:rPr lang="en-GB" sz="1400" b="1" dirty="0" err="1">
                <a:latin typeface="Comic Sans MS" pitchFamily="66" charset="0"/>
              </a:rPr>
              <a:t>i</a:t>
            </a:r>
            <a:r>
              <a:rPr lang="en-GB" sz="1400" b="1" dirty="0">
                <a:latin typeface="Comic Sans MS" pitchFamily="66" charset="0"/>
              </a:rPr>
              <a:t> </a:t>
            </a:r>
            <a:r>
              <a:rPr lang="en-GB" sz="1400" dirty="0">
                <a:latin typeface="Comic Sans MS" pitchFamily="66" charset="0"/>
              </a:rPr>
              <a:t>and </a:t>
            </a:r>
            <a:r>
              <a:rPr lang="en-GB" sz="1400" b="1" dirty="0">
                <a:latin typeface="Comic Sans MS" pitchFamily="66" charset="0"/>
              </a:rPr>
              <a:t>j</a:t>
            </a:r>
            <a:r>
              <a:rPr lang="en-GB" sz="1400" dirty="0">
                <a:latin typeface="Comic Sans MS" pitchFamily="66" charset="0"/>
              </a:rPr>
              <a:t>, you can find its magnitude using Pythagoras’ Theorem.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</a:rPr>
              <a:t>The magnitude of vector </a:t>
            </a:r>
            <a:r>
              <a:rPr lang="en-GB" sz="1400" b="1" dirty="0">
                <a:latin typeface="Comic Sans MS" pitchFamily="66" charset="0"/>
              </a:rPr>
              <a:t>a</a:t>
            </a:r>
            <a:r>
              <a:rPr lang="en-GB" sz="1400" dirty="0">
                <a:latin typeface="Comic Sans MS" pitchFamily="66" charset="0"/>
              </a:rPr>
              <a:t> is written as |</a:t>
            </a:r>
            <a:r>
              <a:rPr lang="en-GB" sz="1400" b="1" dirty="0">
                <a:latin typeface="Comic Sans MS" pitchFamily="66" charset="0"/>
              </a:rPr>
              <a:t>a</a:t>
            </a:r>
            <a:r>
              <a:rPr lang="en-GB" sz="1400" dirty="0">
                <a:latin typeface="Comic Sans MS" pitchFamily="66" charset="0"/>
              </a:rPr>
              <a:t>|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</a:rPr>
              <a:t>Find the magnitude of the vector: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</a:rPr>
              <a:t>3</a:t>
            </a:r>
            <a:r>
              <a:rPr lang="en-GB" sz="1400" b="1" dirty="0">
                <a:latin typeface="Comic Sans MS" pitchFamily="66" charset="0"/>
              </a:rPr>
              <a:t>i</a:t>
            </a:r>
            <a:r>
              <a:rPr lang="en-GB" sz="1400" dirty="0">
                <a:latin typeface="Comic Sans MS" pitchFamily="66" charset="0"/>
              </a:rPr>
              <a:t> – 7</a:t>
            </a:r>
            <a:r>
              <a:rPr lang="en-GB" sz="1400" b="1" dirty="0">
                <a:latin typeface="Comic Sans MS" pitchFamily="66" charset="0"/>
              </a:rPr>
              <a:t>j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648200" y="1752600"/>
            <a:ext cx="762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6019800" y="1752600"/>
            <a:ext cx="0" cy="1524000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6019800" y="1752600"/>
            <a:ext cx="0" cy="914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648200" y="1752600"/>
            <a:ext cx="1371600" cy="1524000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648200" y="1752600"/>
            <a:ext cx="762000" cy="838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5867400" y="1752600"/>
            <a:ext cx="152400" cy="152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5105400" y="1295400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3</a:t>
            </a:r>
            <a:r>
              <a:rPr lang="en-GB" sz="1600" b="1" dirty="0">
                <a:latin typeface="Comic Sans MS" pitchFamily="66" charset="0"/>
              </a:rPr>
              <a:t>i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096000" y="2209800"/>
            <a:ext cx="4780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-7</a:t>
            </a:r>
            <a:r>
              <a:rPr lang="en-GB" sz="1600" b="1" dirty="0">
                <a:latin typeface="Comic Sans MS" pitchFamily="66" charset="0"/>
              </a:rPr>
              <a:t>j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72000" y="2514600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3</a:t>
            </a:r>
            <a:r>
              <a:rPr lang="en-GB" sz="1600" b="1" dirty="0">
                <a:latin typeface="Comic Sans MS" pitchFamily="66" charset="0"/>
              </a:rPr>
              <a:t>i </a:t>
            </a:r>
            <a:r>
              <a:rPr lang="en-GB" sz="1600" dirty="0">
                <a:latin typeface="Comic Sans MS" pitchFamily="66" charset="0"/>
              </a:rPr>
              <a:t>- 7</a:t>
            </a:r>
            <a:r>
              <a:rPr lang="en-GB" sz="1600" b="1" dirty="0">
                <a:latin typeface="Comic Sans MS" pitchFamily="66" charset="0"/>
              </a:rPr>
              <a:t>j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962400" y="3733800"/>
                <a:ext cx="1891480" cy="3904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(−7)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733800"/>
                <a:ext cx="1891480" cy="390492"/>
              </a:xfrm>
              <a:prstGeom prst="rect">
                <a:avLst/>
              </a:prstGeom>
              <a:blipFill>
                <a:blip r:embed="rId2"/>
                <a:stretch>
                  <a:fillRect b="-78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962400" y="4267200"/>
                <a:ext cx="1114792" cy="3726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58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267200"/>
                <a:ext cx="1114792" cy="37260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962400" y="4800600"/>
                <a:ext cx="150849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1" i="1" smtClean="0">
                            <a:latin typeface="Cambria Math"/>
                          </a:rPr>
                          <m:t>𝒗</m:t>
                        </m:r>
                      </m:e>
                    </m:d>
                    <m:r>
                      <a:rPr lang="en-GB" sz="1600" b="0" i="1" smtClean="0">
                        <a:latin typeface="Cambria Math"/>
                      </a:rPr>
                      <m:t>=7.62</m:t>
                    </m:r>
                  </m:oMath>
                </a14:m>
                <a:r>
                  <a:rPr lang="en-GB" sz="1600" dirty="0"/>
                  <a:t> (3sf)</a:t>
                </a: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800600"/>
                <a:ext cx="1508490" cy="338554"/>
              </a:xfrm>
              <a:prstGeom prst="rect">
                <a:avLst/>
              </a:prstGeom>
              <a:blipFill>
                <a:blip r:embed="rId4"/>
                <a:stretch>
                  <a:fillRect t="-5455" r="-1215" b="-2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Arc 18"/>
          <p:cNvSpPr/>
          <p:nvPr/>
        </p:nvSpPr>
        <p:spPr>
          <a:xfrm>
            <a:off x="5638800" y="3962400"/>
            <a:ext cx="475593" cy="470338"/>
          </a:xfrm>
          <a:prstGeom prst="arc">
            <a:avLst>
              <a:gd name="adj1" fmla="val 16200000"/>
              <a:gd name="adj2" fmla="val 533125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6096000" y="3962400"/>
            <a:ext cx="236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Put in the values from the vectors and calculate</a:t>
            </a:r>
          </a:p>
        </p:txBody>
      </p:sp>
      <p:sp>
        <p:nvSpPr>
          <p:cNvPr id="21" name="Arc 20"/>
          <p:cNvSpPr/>
          <p:nvPr/>
        </p:nvSpPr>
        <p:spPr>
          <a:xfrm>
            <a:off x="5638800" y="4495800"/>
            <a:ext cx="475593" cy="470338"/>
          </a:xfrm>
          <a:prstGeom prst="arc">
            <a:avLst>
              <a:gd name="adj1" fmla="val 16200000"/>
              <a:gd name="adj2" fmla="val 533125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6096000" y="4572000"/>
            <a:ext cx="2362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Round if necessary</a:t>
            </a:r>
          </a:p>
        </p:txBody>
      </p:sp>
    </p:spTree>
    <p:extLst>
      <p:ext uri="{BB962C8B-B14F-4D97-AF65-F5344CB8AC3E}">
        <p14:creationId xmlns:p14="http://schemas.microsoft.com/office/powerpoint/2010/main" val="4059264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4" grpId="0"/>
      <p:bldP spid="15" grpId="0"/>
      <p:bldP spid="16" grpId="0"/>
      <p:bldP spid="17" grpId="0"/>
      <p:bldP spid="18" grpId="0"/>
      <p:bldP spid="19" grpId="0" animBg="1"/>
      <p:bldP spid="20" grpId="0"/>
      <p:bldP spid="21" grpId="0" animBg="1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Pythagoras’ Theorem to calculate the magnitude of a vector, and Trigonometry to calculate it’s direction…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11C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6629400" y="2514600"/>
            <a:ext cx="1447800" cy="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562600" y="2514600"/>
            <a:ext cx="1066800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ontent Placeholder 2"/>
          <p:cNvSpPr txBox="1">
            <a:spLocks/>
          </p:cNvSpPr>
          <p:nvPr/>
        </p:nvSpPr>
        <p:spPr>
          <a:xfrm>
            <a:off x="220718" y="2636912"/>
            <a:ext cx="3358054" cy="34892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</a:rPr>
              <a:t>Find the angle between the vector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</a:rPr>
              <a:t>-4</a:t>
            </a:r>
            <a:r>
              <a:rPr lang="en-GB" sz="1400" b="1" dirty="0">
                <a:latin typeface="Comic Sans MS" pitchFamily="66" charset="0"/>
              </a:rPr>
              <a:t>i</a:t>
            </a:r>
            <a:r>
              <a:rPr lang="en-GB" sz="1400" dirty="0">
                <a:latin typeface="Comic Sans MS" pitchFamily="66" charset="0"/>
              </a:rPr>
              <a:t> + 5</a:t>
            </a:r>
            <a:r>
              <a:rPr lang="en-GB" sz="1400" b="1" dirty="0">
                <a:latin typeface="Comic Sans MS" pitchFamily="66" charset="0"/>
              </a:rPr>
              <a:t>j</a:t>
            </a:r>
            <a:r>
              <a:rPr lang="en-GB" sz="1400" dirty="0">
                <a:latin typeface="Comic Sans MS" pitchFamily="66" charset="0"/>
              </a:rPr>
              <a:t> and the positive x-axis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Draw a diagram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6019800" y="2514600"/>
            <a:ext cx="6096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6629400" y="1066800"/>
            <a:ext cx="0" cy="281940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5562600" y="2362200"/>
            <a:ext cx="152400" cy="152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5746531" y="2577663"/>
            <a:ext cx="4523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-4</a:t>
            </a:r>
            <a:r>
              <a:rPr lang="en-GB" sz="1600" b="1" dirty="0">
                <a:latin typeface="Comic Sans MS" pitchFamily="66" charset="0"/>
              </a:rPr>
              <a:t>i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077200" y="2362200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  <a:endParaRPr lang="en-GB" sz="1600" b="1" dirty="0">
              <a:latin typeface="Comic Sans MS" pitchFamily="66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5562600" y="1524000"/>
            <a:ext cx="0" cy="990600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5562600" y="1905000"/>
            <a:ext cx="0" cy="609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 flipV="1">
            <a:off x="5562600" y="1524000"/>
            <a:ext cx="1066800" cy="990600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 flipV="1">
            <a:off x="6050677" y="1978367"/>
            <a:ext cx="588921" cy="54303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Arc 34"/>
          <p:cNvSpPr/>
          <p:nvPr/>
        </p:nvSpPr>
        <p:spPr>
          <a:xfrm>
            <a:off x="6258910" y="2033752"/>
            <a:ext cx="914400" cy="914400"/>
          </a:xfrm>
          <a:prstGeom prst="arc">
            <a:avLst>
              <a:gd name="adj1" fmla="val 10563289"/>
              <a:gd name="adj2" fmla="val 12861776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5891049" y="2151993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>
                <a:latin typeface="Comic Sans MS" pitchFamily="66" charset="0"/>
              </a:rPr>
              <a:t>θ</a:t>
            </a:r>
            <a:endParaRPr lang="en-GB" sz="1600" dirty="0">
              <a:latin typeface="Comic Sans MS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126422" y="186296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5</a:t>
            </a:r>
            <a:r>
              <a:rPr lang="en-GB" sz="1600" b="1" dirty="0">
                <a:latin typeface="Comic Sans MS" pitchFamily="66" charset="0"/>
              </a:rPr>
              <a:t>j</a:t>
            </a:r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5181600" y="2514600"/>
            <a:ext cx="1447800" cy="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477000" y="762000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  <a:endParaRPr lang="en-GB" sz="1600" b="1" dirty="0">
              <a:latin typeface="Comic Sans MS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648200" y="1752600"/>
            <a:ext cx="5196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Opp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683469" y="2848303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Adj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993931" y="3870435"/>
                <a:ext cx="1197571" cy="5348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𝑇𝑎𝑛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𝑂𝑝𝑝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𝐴𝑑𝑗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3931" y="3870435"/>
                <a:ext cx="1197571" cy="534826"/>
              </a:xfrm>
              <a:prstGeom prst="rect">
                <a:avLst/>
              </a:prstGeom>
              <a:blipFill>
                <a:blip r:embed="rId2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993931" y="4403835"/>
                <a:ext cx="974176" cy="5000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𝑇𝑎𝑛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3931" y="4403835"/>
                <a:ext cx="974176" cy="500009"/>
              </a:xfrm>
              <a:prstGeom prst="rect">
                <a:avLst/>
              </a:prstGeom>
              <a:blipFill>
                <a:blip r:embed="rId3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314497" y="4984531"/>
                <a:ext cx="96776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=51.3°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4497" y="4984531"/>
                <a:ext cx="967765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Arc 44"/>
          <p:cNvSpPr/>
          <p:nvPr/>
        </p:nvSpPr>
        <p:spPr>
          <a:xfrm>
            <a:off x="6248400" y="2057400"/>
            <a:ext cx="914400" cy="914400"/>
          </a:xfrm>
          <a:prstGeom prst="arc">
            <a:avLst>
              <a:gd name="adj1" fmla="val 13012061"/>
              <a:gd name="adj2" fmla="val 21533532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384331" y="5425966"/>
                <a:ext cx="199490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𝐴𝑐𝑡𝑢𝑎𝑙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𝑎𝑛𝑔𝑙𝑒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=128.7°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4331" y="5425966"/>
                <a:ext cx="1994905" cy="307777"/>
              </a:xfrm>
              <a:prstGeom prst="rect">
                <a:avLst/>
              </a:prstGeom>
              <a:blipFill>
                <a:blip r:embed="rId5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46"/>
          <p:cNvSpPr/>
          <p:nvPr/>
        </p:nvSpPr>
        <p:spPr>
          <a:xfrm>
            <a:off x="5213131" y="4175235"/>
            <a:ext cx="475593" cy="470338"/>
          </a:xfrm>
          <a:prstGeom prst="arc">
            <a:avLst>
              <a:gd name="adj1" fmla="val 16200000"/>
              <a:gd name="adj2" fmla="val 533125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5594131" y="4251435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49" name="Arc 48"/>
          <p:cNvSpPr/>
          <p:nvPr/>
        </p:nvSpPr>
        <p:spPr>
          <a:xfrm>
            <a:off x="5213131" y="4632435"/>
            <a:ext cx="475593" cy="470338"/>
          </a:xfrm>
          <a:prstGeom prst="arc">
            <a:avLst>
              <a:gd name="adj1" fmla="val 16200000"/>
              <a:gd name="adj2" fmla="val 533125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Arc 49"/>
          <p:cNvSpPr/>
          <p:nvPr/>
        </p:nvSpPr>
        <p:spPr>
          <a:xfrm>
            <a:off x="5213131" y="5089635"/>
            <a:ext cx="475593" cy="470338"/>
          </a:xfrm>
          <a:prstGeom prst="arc">
            <a:avLst>
              <a:gd name="adj1" fmla="val 16200000"/>
              <a:gd name="adj2" fmla="val 533125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5594131" y="4708635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Inverse Tan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594131" y="5013435"/>
            <a:ext cx="326609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The angle we want is between the vector and the </a:t>
            </a:r>
            <a:r>
              <a:rPr lang="en-GB" sz="1400" u="sng" dirty="0">
                <a:solidFill>
                  <a:srgbClr val="FF0000"/>
                </a:solidFill>
                <a:latin typeface="Comic Sans MS" pitchFamily="66" charset="0"/>
              </a:rPr>
              <a:t>positive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x-axis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Subtract 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θ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from 180°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728138" y="2162504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51.3°</a:t>
            </a:r>
          </a:p>
        </p:txBody>
      </p:sp>
    </p:spTree>
    <p:extLst>
      <p:ext uri="{BB962C8B-B14F-4D97-AF65-F5344CB8AC3E}">
        <p14:creationId xmlns:p14="http://schemas.microsoft.com/office/powerpoint/2010/main" val="1554556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3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/>
      <p:bldP spid="30" grpId="0"/>
      <p:bldP spid="35" grpId="0" animBg="1"/>
      <p:bldP spid="36" grpId="0"/>
      <p:bldP spid="36" grpId="1"/>
      <p:bldP spid="37" grpId="0"/>
      <p:bldP spid="39" grpId="0"/>
      <p:bldP spid="40" grpId="0"/>
      <p:bldP spid="41" grpId="0"/>
      <p:bldP spid="42" grpId="0"/>
      <p:bldP spid="43" grpId="0"/>
      <p:bldP spid="44" grpId="0"/>
      <p:bldP spid="45" grpId="0" animBg="1"/>
      <p:bldP spid="47" grpId="0" animBg="1"/>
      <p:bldP spid="48" grpId="0"/>
      <p:bldP spid="49" grpId="0" animBg="1"/>
      <p:bldP spid="50" grpId="0" animBg="1"/>
      <p:bldP spid="51" grpId="0"/>
      <p:bldP spid="5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8" name="Straight Arrow Connector 67"/>
          <p:cNvCxnSpPr/>
          <p:nvPr/>
        </p:nvCxnSpPr>
        <p:spPr>
          <a:xfrm>
            <a:off x="5068416" y="2780928"/>
            <a:ext cx="1447800" cy="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Pythagoras’ Theorem to calculate the magnitude of a vector, and Trigonometry to calculate it’s direction…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ontent Placeholder 2"/>
              <p:cNvSpPr txBox="1">
                <a:spLocks/>
              </p:cNvSpPr>
              <p:nvPr/>
            </p:nvSpPr>
            <p:spPr>
              <a:xfrm>
                <a:off x="220718" y="2636912"/>
                <a:ext cx="3358054" cy="348925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GB" sz="1400" dirty="0">
                    <a:latin typeface="Comic Sans MS" pitchFamily="66" charset="0"/>
                  </a:rPr>
                  <a:t>Vector </a:t>
                </a:r>
                <a:r>
                  <a:rPr lang="en-GB" sz="1400" b="1" dirty="0">
                    <a:latin typeface="Comic Sans MS" pitchFamily="66" charset="0"/>
                  </a:rPr>
                  <a:t>a</a:t>
                </a:r>
                <a:r>
                  <a:rPr lang="en-GB" sz="1400" dirty="0">
                    <a:latin typeface="Comic Sans MS" pitchFamily="66" charset="0"/>
                  </a:rPr>
                  <a:t> has magnitude 10 and makes an angle of 30˚ with </a:t>
                </a:r>
                <a:r>
                  <a:rPr lang="en-GB" sz="1400" b="1" dirty="0">
                    <a:latin typeface="Comic Sans MS" pitchFamily="66" charset="0"/>
                  </a:rPr>
                  <a:t>j</a:t>
                </a:r>
                <a:r>
                  <a:rPr lang="en-GB" sz="1400" dirty="0">
                    <a:latin typeface="Comic Sans MS" pitchFamily="66" charset="0"/>
                  </a:rPr>
                  <a:t>. Find </a:t>
                </a:r>
                <a:r>
                  <a:rPr lang="en-GB" sz="1400" b="1" dirty="0">
                    <a:latin typeface="Comic Sans MS" pitchFamily="66" charset="0"/>
                  </a:rPr>
                  <a:t>a</a:t>
                </a:r>
                <a:r>
                  <a:rPr lang="en-GB" sz="1400" dirty="0">
                    <a:latin typeface="Comic Sans MS" pitchFamily="66" charset="0"/>
                  </a:rPr>
                  <a:t> in column vector format.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GB" sz="1400" dirty="0">
                    <a:latin typeface="Comic Sans MS" pitchFamily="66" charset="0"/>
                    <a:sym typeface="Wingdings" panose="05000000000000000000" pitchFamily="2" charset="2"/>
                  </a:rPr>
                  <a:t>You can again use GCSE trigonometry for this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5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  <m:t>3</m:t>
                                    </m:r>
                                  </m:e>
                                </m:rad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718" y="2636912"/>
                <a:ext cx="3358054" cy="3489251"/>
              </a:xfrm>
              <a:prstGeom prst="rect">
                <a:avLst/>
              </a:prstGeom>
              <a:blipFill>
                <a:blip r:embed="rId2"/>
                <a:stretch>
                  <a:fillRect t="-1049" r="-7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Straight Arrow Connector 53"/>
          <p:cNvCxnSpPr/>
          <p:nvPr/>
        </p:nvCxnSpPr>
        <p:spPr>
          <a:xfrm>
            <a:off x="6516216" y="2780928"/>
            <a:ext cx="1447800" cy="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V="1">
            <a:off x="6516216" y="1333128"/>
            <a:ext cx="0" cy="281940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7964016" y="2628528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  <a:endParaRPr lang="en-GB" sz="1600" b="1" dirty="0">
              <a:latin typeface="Comic Sans MS" pitchFamily="66" charset="0"/>
            </a:endParaRPr>
          </a:p>
        </p:txBody>
      </p:sp>
      <p:cxnSp>
        <p:nvCxnSpPr>
          <p:cNvPr id="63" name="Straight Arrow Connector 62"/>
          <p:cNvCxnSpPr/>
          <p:nvPr/>
        </p:nvCxnSpPr>
        <p:spPr>
          <a:xfrm flipV="1">
            <a:off x="6516216" y="1484784"/>
            <a:ext cx="720080" cy="1080120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Arc 64"/>
          <p:cNvSpPr/>
          <p:nvPr/>
        </p:nvSpPr>
        <p:spPr>
          <a:xfrm>
            <a:off x="6084168" y="2204864"/>
            <a:ext cx="914400" cy="914400"/>
          </a:xfrm>
          <a:prstGeom prst="arc">
            <a:avLst>
              <a:gd name="adj1" fmla="val 16039042"/>
              <a:gd name="adj2" fmla="val 17524508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TextBox 65"/>
          <p:cNvSpPr txBox="1"/>
          <p:nvPr/>
        </p:nvSpPr>
        <p:spPr>
          <a:xfrm>
            <a:off x="6444208" y="1916832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30˚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363816" y="1028328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  <a:endParaRPr lang="en-GB" sz="1600" b="1" dirty="0">
              <a:latin typeface="Comic Sans MS" pitchFamily="66" charset="0"/>
            </a:endParaRPr>
          </a:p>
        </p:txBody>
      </p:sp>
      <p:cxnSp>
        <p:nvCxnSpPr>
          <p:cNvPr id="74" name="Straight Arrow Connector 73"/>
          <p:cNvCxnSpPr/>
          <p:nvPr/>
        </p:nvCxnSpPr>
        <p:spPr>
          <a:xfrm>
            <a:off x="6516216" y="1556792"/>
            <a:ext cx="648072" cy="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6804248" y="1988840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10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0DDD4CB4-588C-49AC-8640-1BBB37381707}"/>
                  </a:ext>
                </a:extLst>
              </p:cNvPr>
              <p:cNvSpPr txBox="1"/>
              <p:nvPr/>
            </p:nvSpPr>
            <p:spPr>
              <a:xfrm>
                <a:off x="6588224" y="1268760"/>
                <a:ext cx="67967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0DDD4CB4-588C-49AC-8640-1BBB373817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224" y="1268760"/>
                <a:ext cx="679673" cy="215444"/>
              </a:xfrm>
              <a:prstGeom prst="rect">
                <a:avLst/>
              </a:prstGeom>
              <a:blipFill>
                <a:blip r:embed="rId3"/>
                <a:stretch>
                  <a:fillRect l="-6306" r="-5405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63E24E8-7B15-4AB1-9722-C818F94076FB}"/>
                  </a:ext>
                </a:extLst>
              </p:cNvPr>
              <p:cNvSpPr txBox="1"/>
              <p:nvPr/>
            </p:nvSpPr>
            <p:spPr>
              <a:xfrm>
                <a:off x="5724128" y="1916832"/>
                <a:ext cx="70051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63E24E8-7B15-4AB1-9722-C818F94076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1916832"/>
                <a:ext cx="700513" cy="215444"/>
              </a:xfrm>
              <a:prstGeom prst="rect">
                <a:avLst/>
              </a:prstGeom>
              <a:blipFill>
                <a:blip r:embed="rId4"/>
                <a:stretch>
                  <a:fillRect l="-5217" r="-4348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77A0654A-D3E5-44DC-846E-37188C8C5B69}"/>
                  </a:ext>
                </a:extLst>
              </p:cNvPr>
              <p:cNvSpPr txBox="1"/>
              <p:nvPr/>
            </p:nvSpPr>
            <p:spPr>
              <a:xfrm flipH="1">
                <a:off x="6804248" y="1268760"/>
                <a:ext cx="216024" cy="21602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77A0654A-D3E5-44DC-846E-37188C8C5B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804248" y="1268760"/>
                <a:ext cx="216024" cy="216024"/>
              </a:xfrm>
              <a:prstGeom prst="rect">
                <a:avLst/>
              </a:prstGeom>
              <a:blipFill>
                <a:blip r:embed="rId5"/>
                <a:stretch>
                  <a:fillRect r="-2778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12FCD406-A1DF-4F90-81B9-728BED6B0EB6}"/>
                  </a:ext>
                </a:extLst>
              </p:cNvPr>
              <p:cNvSpPr txBox="1"/>
              <p:nvPr/>
            </p:nvSpPr>
            <p:spPr>
              <a:xfrm>
                <a:off x="6012160" y="1916832"/>
                <a:ext cx="356764" cy="2408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5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12FCD406-A1DF-4F90-81B9-728BED6B0E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1916832"/>
                <a:ext cx="356764" cy="240835"/>
              </a:xfrm>
              <a:prstGeom prst="rect">
                <a:avLst/>
              </a:prstGeom>
              <a:blipFill>
                <a:blip r:embed="rId6"/>
                <a:stretch>
                  <a:fillRect l="-11864" r="-10169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3471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5" grpId="0" animBg="1"/>
      <p:bldP spid="66" grpId="0"/>
      <p:bldP spid="69" grpId="0"/>
      <p:bldP spid="75" grpId="0"/>
      <p:bldP spid="5" grpId="0"/>
      <p:bldP spid="5" grpId="1"/>
      <p:bldP spid="17" grpId="0"/>
      <p:bldP spid="17" grpId="1"/>
      <p:bldP spid="18" grpId="0"/>
      <p:bldP spid="19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5E327B9-9B39-4037-BE7C-19E6EE9B28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0D82EA-F89C-443C-88F5-D2B743E8B84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20CE11-37E1-460B-BF5B-5AD47FC9CD3E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533</TotalTime>
  <Words>307</Words>
  <Application>Microsoft Office PowerPoint</Application>
  <PresentationFormat>On-screen Show (4:3)</PresentationFormat>
  <Paragraphs>59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5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HGSSoeiKakupoptai</vt:lpstr>
      <vt:lpstr>Segoe UI Black</vt:lpstr>
      <vt:lpstr>Wingdings</vt:lpstr>
      <vt:lpstr>Office テーマ</vt:lpstr>
      <vt:lpstr>PowerPoint Presentation</vt:lpstr>
      <vt:lpstr>Vectors</vt:lpstr>
      <vt:lpstr>Vectors</vt:lpstr>
      <vt:lpstr>Vectors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119</cp:revision>
  <dcterms:created xsi:type="dcterms:W3CDTF">2017-08-14T15:35:38Z</dcterms:created>
  <dcterms:modified xsi:type="dcterms:W3CDTF">2020-12-17T10:36:32Z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