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63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1B0E-4D05-44FD-8A1B-CB1C3A0D5AE3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C32B-18D8-435A-BA82-034B4B468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5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33893-0C84-4F57-B48A-5BA024B4CD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8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10" Type="http://schemas.openxmlformats.org/officeDocument/2006/relationships/image" Target="../media/image27.png"/><Relationship Id="rId4" Type="http://schemas.openxmlformats.org/officeDocument/2006/relationships/image" Target="../media/image55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11B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0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describe vectors using the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b="1" dirty="0">
                <a:latin typeface="Comic Sans MS" pitchFamily="66" charset="0"/>
              </a:rPr>
              <a:t>, j notation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unit vector is a vector of length 1. Unit vectors along Cartesian (x, y) axes are usually denoted by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respectively.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write any two-dimensional vector in the form </a:t>
            </a:r>
            <a:r>
              <a:rPr lang="en-GB" sz="1400" dirty="0" err="1">
                <a:latin typeface="Comic Sans MS" pitchFamily="66" charset="0"/>
              </a:rPr>
              <a:t>a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</a:t>
            </a:r>
            <a:r>
              <a:rPr lang="en-GB" sz="1400" dirty="0" err="1">
                <a:latin typeface="Comic Sans MS" pitchFamily="66" charset="0"/>
              </a:rPr>
              <a:t>b</a:t>
            </a:r>
            <a:r>
              <a:rPr lang="en-GB" sz="1400" b="1" dirty="0" err="1">
                <a:latin typeface="Comic Sans MS" pitchFamily="66" charset="0"/>
              </a:rPr>
              <a:t>j</a:t>
            </a: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Draw a diagram to represent the vector -3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</a:t>
            </a:r>
            <a:r>
              <a:rPr lang="en-GB" sz="1400" b="1" dirty="0">
                <a:latin typeface="Comic Sans MS" pitchFamily="66" charset="0"/>
              </a:rPr>
              <a:t>j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172200" y="1447800"/>
            <a:ext cx="0" cy="18288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257800" y="2438400"/>
            <a:ext cx="19050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09007" y="240801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095999" y="1625911"/>
            <a:ext cx="152400" cy="152400"/>
            <a:chOff x="5638800" y="44196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638800" y="4419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638800" y="4419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858000" y="2362200"/>
            <a:ext cx="152400" cy="152400"/>
            <a:chOff x="5638800" y="4419600"/>
            <a:chExt cx="152400" cy="1524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638800" y="4419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38800" y="4419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589714" y="1476784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(0,1)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76232" y="2506652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(1,0)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172200" y="2438400"/>
            <a:ext cx="7620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>
            <a:off x="5791200" y="2057400"/>
            <a:ext cx="7620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915552" y="1920894"/>
            <a:ext cx="256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21371" y="2421102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5029200" y="3505200"/>
            <a:ext cx="1752600" cy="838201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029200" y="3874308"/>
            <a:ext cx="975184" cy="4690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029200" y="4343400"/>
            <a:ext cx="1752600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029200" y="4343400"/>
            <a:ext cx="990600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6781800" y="3505200"/>
            <a:ext cx="0" cy="83820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81800" y="3886200"/>
            <a:ext cx="0" cy="4572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641692" y="421472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777271" y="422461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56539" y="321323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75786" y="4375036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06960" y="3767415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68067" y="355168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+ 2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67600" y="3581400"/>
                <a:ext cx="1373838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𝐴𝐶</m:t>
                          </m:r>
                        </m:e>
                      </m:ac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𝐴𝐵</m:t>
                          </m:r>
                        </m:e>
                      </m:acc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𝐵𝐶</m:t>
                          </m:r>
                        </m:e>
                      </m:ac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581400"/>
                <a:ext cx="1373838" cy="3353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467600" y="3962400"/>
                <a:ext cx="1230465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𝐴𝐶</m:t>
                          </m:r>
                        </m:e>
                      </m:acc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962400"/>
                <a:ext cx="1230465" cy="335348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3581400" y="5562600"/>
            <a:ext cx="762000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5486400" y="5754414"/>
            <a:ext cx="1219200" cy="2"/>
            <a:chOff x="5334000" y="5638800"/>
            <a:chExt cx="1219200" cy="2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5334000" y="5638800"/>
              <a:ext cx="1219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 flipV="1">
              <a:off x="5867400" y="5638800"/>
              <a:ext cx="685800" cy="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Arrow Connector 49"/>
          <p:cNvCxnSpPr/>
          <p:nvPr/>
        </p:nvCxnSpPr>
        <p:spPr>
          <a:xfrm flipV="1">
            <a:off x="5486400" y="5449614"/>
            <a:ext cx="0" cy="3048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5486400" y="5221014"/>
            <a:ext cx="0" cy="53340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486400" y="5221014"/>
            <a:ext cx="12192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10275" y="5452789"/>
            <a:ext cx="695326" cy="3016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46299" y="5784913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-3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152539" y="5350459"/>
            <a:ext cx="256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30230" y="5133271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-3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+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32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1" grpId="0"/>
      <p:bldP spid="25" grpId="0"/>
      <p:bldP spid="26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8" y="1600200"/>
            <a:ext cx="335805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with vectors written using the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b="1" dirty="0">
                <a:latin typeface="Comic Sans MS" pitchFamily="66" charset="0"/>
              </a:rPr>
              <a:t>, j notation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When vectors are written in terms of the unit vectors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you can add them together by adding the terms in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separately. Subtraction works in a similar way.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that:</a:t>
            </a: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= 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+ 2</a:t>
            </a:r>
            <a:r>
              <a:rPr lang="en-GB" sz="1400" b="1" dirty="0">
                <a:latin typeface="Comic Sans MS" pitchFamily="66" charset="0"/>
              </a:rPr>
              <a:t>j</a:t>
            </a: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= 3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- 4</a:t>
            </a:r>
            <a:r>
              <a:rPr lang="en-GB" sz="1400" b="1" dirty="0">
                <a:latin typeface="Comic Sans MS" pitchFamily="66" charset="0"/>
              </a:rPr>
              <a:t>j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2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–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in terms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62400" y="1600200"/>
                <a:ext cx="10429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2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/>
                      </a:rPr>
                      <m:t>𝒂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GB" sz="1600" b="1" i="1" smtClean="0">
                        <a:latin typeface="Cambria Math"/>
                      </a:rPr>
                      <m:t>𝒃</m:t>
                    </m:r>
                    <m:r>
                      <a:rPr lang="en-GB" sz="1600" b="1" i="1" smtClean="0">
                        <a:latin typeface="Cambria Math"/>
                      </a:rPr>
                      <m:t> </m:t>
                    </m:r>
                    <m:r>
                      <a:rPr lang="en-GB" sz="1600" b="0" i="1" smtClean="0">
                        <a:latin typeface="Cambria Math"/>
                      </a:rPr>
                      <m:t>=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042978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2924" t="-5455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76800" y="1600200"/>
                <a:ext cx="11446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2(5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00200"/>
                <a:ext cx="1144672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67400" y="1600200"/>
                <a:ext cx="12745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 (3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00200"/>
                <a:ext cx="1274515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934199" y="1752600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391400" y="1676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2400" y="2057400"/>
                <a:ext cx="10429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2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/>
                      </a:rPr>
                      <m:t>𝒂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GB" sz="1600" b="1" i="1" smtClean="0">
                        <a:latin typeface="Cambria Math"/>
                      </a:rPr>
                      <m:t>𝒃</m:t>
                    </m:r>
                    <m:r>
                      <a:rPr lang="en-GB" sz="1600" b="1" i="1" smtClean="0">
                        <a:latin typeface="Cambria Math"/>
                      </a:rPr>
                      <m:t> </m:t>
                    </m:r>
                    <m:r>
                      <a:rPr lang="en-GB" sz="1600" b="0" i="1" smtClean="0">
                        <a:latin typeface="Cambria Math"/>
                      </a:rPr>
                      <m:t>=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057400"/>
                <a:ext cx="1042978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2924" t="-5455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76800" y="2057400"/>
                <a:ext cx="9747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10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+4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057400"/>
                <a:ext cx="97475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15000" y="2057400"/>
                <a:ext cx="12745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 (3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057400"/>
                <a:ext cx="1274515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2514600"/>
                <a:ext cx="10429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2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/>
                      </a:rPr>
                      <m:t>𝒂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GB" sz="1600" b="1" i="1" smtClean="0">
                        <a:latin typeface="Cambria Math"/>
                      </a:rPr>
                      <m:t>𝒃</m:t>
                    </m:r>
                    <m:r>
                      <a:rPr lang="en-GB" sz="1600" b="1" i="1" smtClean="0">
                        <a:latin typeface="Cambria Math"/>
                      </a:rPr>
                      <m:t> </m:t>
                    </m:r>
                    <m:r>
                      <a:rPr lang="en-GB" sz="1600" b="0" i="1" smtClean="0">
                        <a:latin typeface="Cambria Math"/>
                      </a:rPr>
                      <m:t>=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514600"/>
                <a:ext cx="1042978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2924" t="-5455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76800" y="2514600"/>
                <a:ext cx="9747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10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+4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14600"/>
                <a:ext cx="97475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15000" y="2514600"/>
                <a:ext cx="11943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 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+ 4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514600"/>
                <a:ext cx="1194365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2971800"/>
                <a:ext cx="10429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2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/>
                      </a:rPr>
                      <m:t>𝒂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GB" sz="1600" b="1" i="1" smtClean="0">
                        <a:latin typeface="Cambria Math"/>
                      </a:rPr>
                      <m:t>𝒃</m:t>
                    </m:r>
                    <m:r>
                      <a:rPr lang="en-GB" sz="1600" b="1" i="1" smtClean="0">
                        <a:latin typeface="Cambria Math"/>
                      </a:rPr>
                      <m:t> </m:t>
                    </m:r>
                    <m:r>
                      <a:rPr lang="en-GB" sz="1600" b="0" i="1" smtClean="0">
                        <a:latin typeface="Cambria Math"/>
                      </a:rPr>
                      <m:t>=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71800"/>
                <a:ext cx="1042978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2924" t="-5455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76800" y="2971800"/>
                <a:ext cx="860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+8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71800"/>
                <a:ext cx="860941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934200" y="2209800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629400" y="2667000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367752" y="2209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Careful with the subtraction here!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6600" y="2743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terms…</a:t>
            </a: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3645024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You can also do these calculations using column vector notation!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949552" y="4653136"/>
                <a:ext cx="11446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2(5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552" y="4653136"/>
                <a:ext cx="1144672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40152" y="4653136"/>
                <a:ext cx="12745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 (3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653136"/>
                <a:ext cx="1274515" cy="338554"/>
              </a:xfrm>
              <a:prstGeom prst="rect">
                <a:avLst/>
              </a:prstGeom>
              <a:blipFill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08104" y="5157192"/>
                <a:ext cx="1223475" cy="414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157192"/>
                <a:ext cx="1223475" cy="414024"/>
              </a:xfrm>
              <a:prstGeom prst="rect">
                <a:avLst/>
              </a:prstGeom>
              <a:blipFill>
                <a:blip r:embed="rId10"/>
                <a:stretch>
                  <a:fillRect l="-3500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995120" y="4936976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380312" y="486916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column notation…</a:t>
            </a:r>
          </a:p>
        </p:txBody>
      </p:sp>
    </p:spTree>
    <p:extLst>
      <p:ext uri="{BB962C8B-B14F-4D97-AF65-F5344CB8AC3E}">
        <p14:creationId xmlns:p14="http://schemas.microsoft.com/office/powerpoint/2010/main" val="158196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 animBg="1"/>
      <p:bldP spid="23" grpId="0" animBg="1"/>
      <p:bldP spid="24" grpId="0"/>
      <p:bldP spid="25" grpId="0"/>
      <p:bldP spid="9" grpId="0"/>
      <p:bldP spid="29" grpId="0"/>
      <p:bldP spid="30" grpId="0"/>
      <p:bldP spid="10" grpId="0"/>
      <p:bldP spid="33" grpId="0" animBg="1"/>
      <p:bldP spid="3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327B9-9B39-4037-BE7C-19E6EE9B2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0D82EA-F89C-443C-88F5-D2B743E8B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0CE11-37E1-460B-BF5B-5AD47FC9CD3E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</TotalTime>
  <Words>308</Words>
  <Application>Microsoft Office PowerPoint</Application>
  <PresentationFormat>On-screen Show (4:3)</PresentationFormat>
  <Paragraphs>62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Office テーマ</vt:lpstr>
      <vt:lpstr>PowerPoint Presentation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118</cp:revision>
  <dcterms:created xsi:type="dcterms:W3CDTF">2017-08-14T15:35:38Z</dcterms:created>
  <dcterms:modified xsi:type="dcterms:W3CDTF">2020-12-17T10:35:24Z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