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352" r:id="rId5"/>
    <p:sldId id="380" r:id="rId6"/>
    <p:sldId id="353" r:id="rId7"/>
    <p:sldId id="381" r:id="rId8"/>
    <p:sldId id="382" r:id="rId9"/>
    <p:sldId id="383" r:id="rId10"/>
    <p:sldId id="3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3" Type="http://schemas.openxmlformats.org/officeDocument/2006/relationships/image" Target="../media/image84.png"/><Relationship Id="rId7" Type="http://schemas.openxmlformats.org/officeDocument/2006/relationships/image" Target="../media/image87.png"/><Relationship Id="rId12" Type="http://schemas.openxmlformats.org/officeDocument/2006/relationships/image" Target="../media/image92.png"/><Relationship Id="rId2" Type="http://schemas.openxmlformats.org/officeDocument/2006/relationships/image" Target="../media/image83.png"/><Relationship Id="rId16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11" Type="http://schemas.openxmlformats.org/officeDocument/2006/relationships/image" Target="../media/image91.png"/><Relationship Id="rId5" Type="http://schemas.openxmlformats.org/officeDocument/2006/relationships/image" Target="../media/image85.png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4" Type="http://schemas.openxmlformats.org/officeDocument/2006/relationships/image" Target="../media/image1.png"/><Relationship Id="rId9" Type="http://schemas.openxmlformats.org/officeDocument/2006/relationships/image" Target="../media/image89.png"/><Relationship Id="rId14" Type="http://schemas.openxmlformats.org/officeDocument/2006/relationships/image" Target="../media/image9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103.png"/><Relationship Id="rId3" Type="http://schemas.openxmlformats.org/officeDocument/2006/relationships/image" Target="../media/image98.png"/><Relationship Id="rId7" Type="http://schemas.openxmlformats.org/officeDocument/2006/relationships/image" Target="../media/image87.png"/><Relationship Id="rId12" Type="http://schemas.openxmlformats.org/officeDocument/2006/relationships/image" Target="../media/image102.png"/><Relationship Id="rId17" Type="http://schemas.openxmlformats.org/officeDocument/2006/relationships/image" Target="../media/image106.png"/><Relationship Id="rId2" Type="http://schemas.openxmlformats.org/officeDocument/2006/relationships/image" Target="../media/image97.png"/><Relationship Id="rId16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11" Type="http://schemas.openxmlformats.org/officeDocument/2006/relationships/image" Target="../media/image101.png"/><Relationship Id="rId5" Type="http://schemas.openxmlformats.org/officeDocument/2006/relationships/image" Target="../media/image85.png"/><Relationship Id="rId15" Type="http://schemas.openxmlformats.org/officeDocument/2006/relationships/image" Target="../media/image104.png"/><Relationship Id="rId10" Type="http://schemas.openxmlformats.org/officeDocument/2006/relationships/image" Target="../media/image100.png"/><Relationship Id="rId4" Type="http://schemas.openxmlformats.org/officeDocument/2006/relationships/image" Target="../media/image1.png"/><Relationship Id="rId9" Type="http://schemas.openxmlformats.org/officeDocument/2006/relationships/image" Target="../media/image99.png"/><Relationship Id="rId14" Type="http://schemas.openxmlformats.org/officeDocument/2006/relationships/image" Target="../media/image9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112.png"/><Relationship Id="rId3" Type="http://schemas.openxmlformats.org/officeDocument/2006/relationships/image" Target="../media/image108.png"/><Relationship Id="rId7" Type="http://schemas.openxmlformats.org/officeDocument/2006/relationships/image" Target="../media/image87.png"/><Relationship Id="rId12" Type="http://schemas.openxmlformats.org/officeDocument/2006/relationships/image" Target="../media/image111.png"/><Relationship Id="rId2" Type="http://schemas.openxmlformats.org/officeDocument/2006/relationships/image" Target="../media/image107.png"/><Relationship Id="rId16" Type="http://schemas.openxmlformats.org/officeDocument/2006/relationships/image" Target="../media/image1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11" Type="http://schemas.openxmlformats.org/officeDocument/2006/relationships/image" Target="../media/image101.png"/><Relationship Id="rId5" Type="http://schemas.openxmlformats.org/officeDocument/2006/relationships/image" Target="../media/image85.png"/><Relationship Id="rId15" Type="http://schemas.openxmlformats.org/officeDocument/2006/relationships/image" Target="../media/image113.png"/><Relationship Id="rId10" Type="http://schemas.openxmlformats.org/officeDocument/2006/relationships/image" Target="../media/image110.png"/><Relationship Id="rId4" Type="http://schemas.openxmlformats.org/officeDocument/2006/relationships/image" Target="../media/image1.png"/><Relationship Id="rId9" Type="http://schemas.openxmlformats.org/officeDocument/2006/relationships/image" Target="../media/image109.png"/><Relationship Id="rId14" Type="http://schemas.openxmlformats.org/officeDocument/2006/relationships/image" Target="../media/image9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.png"/><Relationship Id="rId7" Type="http://schemas.openxmlformats.org/officeDocument/2006/relationships/image" Target="../media/image88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.png"/><Relationship Id="rId7" Type="http://schemas.openxmlformats.org/officeDocument/2006/relationships/image" Target="../media/image88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121.png"/><Relationship Id="rId5" Type="http://schemas.openxmlformats.org/officeDocument/2006/relationships/image" Target="../media/image86.png"/><Relationship Id="rId10" Type="http://schemas.openxmlformats.org/officeDocument/2006/relationships/image" Target="../media/image120.png"/><Relationship Id="rId4" Type="http://schemas.openxmlformats.org/officeDocument/2006/relationships/image" Target="../media/image85.png"/><Relationship Id="rId9" Type="http://schemas.openxmlformats.org/officeDocument/2006/relationships/image" Target="../media/image1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13" Type="http://schemas.openxmlformats.org/officeDocument/2006/relationships/image" Target="../media/image128.png"/><Relationship Id="rId3" Type="http://schemas.openxmlformats.org/officeDocument/2006/relationships/image" Target="../media/image1.png"/><Relationship Id="rId7" Type="http://schemas.openxmlformats.org/officeDocument/2006/relationships/image" Target="../media/image88.png"/><Relationship Id="rId12" Type="http://schemas.openxmlformats.org/officeDocument/2006/relationships/image" Target="../media/image127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126.png"/><Relationship Id="rId5" Type="http://schemas.openxmlformats.org/officeDocument/2006/relationships/image" Target="../media/image86.png"/><Relationship Id="rId10" Type="http://schemas.openxmlformats.org/officeDocument/2006/relationships/image" Target="../media/image125.png"/><Relationship Id="rId4" Type="http://schemas.openxmlformats.org/officeDocument/2006/relationships/image" Target="../media/image85.png"/><Relationship Id="rId9" Type="http://schemas.openxmlformats.org/officeDocument/2006/relationships/image" Target="../media/image124.png"/><Relationship Id="rId14" Type="http://schemas.openxmlformats.org/officeDocument/2006/relationships/image" Target="../media/image1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11B</a:t>
            </a:r>
          </a:p>
        </p:txBody>
      </p:sp>
    </p:spTree>
    <p:extLst>
      <p:ext uri="{BB962C8B-B14F-4D97-AF65-F5344CB8AC3E}">
        <p14:creationId xmlns:p14="http://schemas.microsoft.com/office/powerpoint/2010/main" val="196641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functions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using standard patterns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following integral: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8343" y="4101736"/>
                <a:ext cx="350084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Imagine we use standard patterns as before – think about what we would differentiate to end up with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To get to cos, we would have started with sin of the same function…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43" y="4101736"/>
                <a:ext cx="3500846" cy="1384995"/>
              </a:xfrm>
              <a:prstGeom prst="rect">
                <a:avLst/>
              </a:prstGeom>
              <a:blipFill>
                <a:blip r:embed="rId3"/>
                <a:stretch>
                  <a:fillRect l="-523" t="-881" r="-87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5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6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7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8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31919" y="1680754"/>
                <a:ext cx="1285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19" y="1680754"/>
                <a:ext cx="1285993" cy="215444"/>
              </a:xfrm>
              <a:prstGeom prst="rect">
                <a:avLst/>
              </a:prstGeom>
              <a:blipFill>
                <a:blip r:embed="rId9"/>
                <a:stretch>
                  <a:fillRect l="-2844" r="-426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23062" y="2172787"/>
                <a:ext cx="1510990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062" y="2172787"/>
                <a:ext cx="1510990" cy="409023"/>
              </a:xfrm>
              <a:prstGeom prst="rect">
                <a:avLst/>
              </a:prstGeom>
              <a:blipFill>
                <a:blip r:embed="rId10"/>
                <a:stretch>
                  <a:fillRect l="-3629" t="-2941" r="-3629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 flipV="1">
            <a:off x="5244275" y="1837508"/>
            <a:ext cx="189874" cy="57041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81898" y="1766973"/>
                <a:ext cx="11756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898" y="1766973"/>
                <a:ext cx="1175655" cy="646331"/>
              </a:xfrm>
              <a:prstGeom prst="rect">
                <a:avLst/>
              </a:prstGeom>
              <a:blipFill>
                <a:blip r:embed="rId11"/>
                <a:stretch>
                  <a:fillRect l="-518" t="-943" r="-2591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83679" y="1580605"/>
                <a:ext cx="141532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679" y="1580605"/>
                <a:ext cx="1415324" cy="403316"/>
              </a:xfrm>
              <a:prstGeom prst="rect">
                <a:avLst/>
              </a:prstGeom>
              <a:blipFill>
                <a:blip r:embed="rId12"/>
                <a:stretch>
                  <a:fillRect l="-2586" r="-387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83531" y="2177141"/>
                <a:ext cx="141160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31" y="2177141"/>
                <a:ext cx="1411605" cy="409023"/>
              </a:xfrm>
              <a:prstGeom prst="rect">
                <a:avLst/>
              </a:prstGeom>
              <a:blipFill>
                <a:blip r:embed="rId13"/>
                <a:stretch>
                  <a:fillRect l="-4329" t="-2985" r="-3896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 flipV="1">
            <a:off x="7904744" y="1841862"/>
            <a:ext cx="189874" cy="57041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042367" y="1771327"/>
                <a:ext cx="11756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2367" y="1771327"/>
                <a:ext cx="1175655" cy="646331"/>
              </a:xfrm>
              <a:prstGeom prst="rect">
                <a:avLst/>
              </a:prstGeom>
              <a:blipFill>
                <a:blip r:embed="rId14"/>
                <a:stretch>
                  <a:fillRect t="-943" r="-3109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4859383" y="2682241"/>
            <a:ext cx="156754" cy="10537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27568" y="3839615"/>
            <a:ext cx="22816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Notice that if we start with sin, differentiating gives us an answer which is effectively what we want, but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multiplied by 2</a:t>
            </a:r>
            <a:endParaRPr lang="en-GB" sz="1200" i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41074" y="2264229"/>
            <a:ext cx="1071155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354183" y="3461658"/>
            <a:ext cx="1071155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331133" y="3909283"/>
            <a:ext cx="2812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‘correct’ this, you should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the original function by 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and check that it works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7637416" y="2882537"/>
            <a:ext cx="13063" cy="9797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905794" y="1632857"/>
            <a:ext cx="1310640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583679" y="1550126"/>
            <a:ext cx="1393371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832603" y="3376612"/>
            <a:ext cx="11160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Therefore:</a:t>
            </a:r>
            <a:endParaRPr lang="en-GB" sz="1400" i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830998" y="3807686"/>
                <a:ext cx="1786708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998" y="3807686"/>
                <a:ext cx="1786708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852764" y="3219859"/>
                <a:ext cx="1618585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764" y="3219859"/>
                <a:ext cx="1618585" cy="6574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12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 animBg="1"/>
      <p:bldP spid="15" grpId="0"/>
      <p:bldP spid="16" grpId="0"/>
      <p:bldP spid="17" grpId="0"/>
      <p:bldP spid="18" grpId="0" animBg="1"/>
      <p:bldP spid="19" grpId="0"/>
      <p:bldP spid="24" grpId="0"/>
      <p:bldP spid="24" grpId="1"/>
      <p:bldP spid="21" grpId="0" animBg="1"/>
      <p:bldP spid="21" grpId="1" animBg="1"/>
      <p:bldP spid="26" grpId="0" animBg="1"/>
      <p:bldP spid="26" grpId="1" animBg="1"/>
      <p:bldP spid="28" grpId="0"/>
      <p:bldP spid="28" grpId="1"/>
      <p:bldP spid="33" grpId="0" animBg="1"/>
      <p:bldP spid="33" grpId="1" animBg="1"/>
      <p:bldP spid="34" grpId="0" animBg="1"/>
      <p:bldP spid="34" grpId="1" animBg="1"/>
      <p:bldP spid="29" grpId="0"/>
      <p:bldP spid="36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functions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using standard patterns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following integral: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8343" y="4101736"/>
                <a:ext cx="350084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Imagine we use standard patterns as before – think about what we would differentiate to end up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To get to that, we would have started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𝑒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to the same power…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43" y="4101736"/>
                <a:ext cx="3500846" cy="1384995"/>
              </a:xfrm>
              <a:prstGeom prst="rect">
                <a:avLst/>
              </a:prstGeom>
              <a:blipFill>
                <a:blip r:embed="rId3"/>
                <a:stretch>
                  <a:fillRect l="-523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5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6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7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8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075611" y="1680754"/>
                <a:ext cx="8111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11" y="1680754"/>
                <a:ext cx="811184" cy="215444"/>
              </a:xfrm>
              <a:prstGeom prst="rect">
                <a:avLst/>
              </a:prstGeom>
              <a:blipFill>
                <a:blip r:embed="rId9"/>
                <a:stretch>
                  <a:fillRect l="-5263" r="-1504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66754" y="2172787"/>
                <a:ext cx="101476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754" y="2172787"/>
                <a:ext cx="1014765" cy="409023"/>
              </a:xfrm>
              <a:prstGeom prst="rect">
                <a:avLst/>
              </a:prstGeom>
              <a:blipFill>
                <a:blip r:embed="rId10"/>
                <a:stretch>
                  <a:fillRect l="-6024" t="-2941" r="-1205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 flipV="1">
            <a:off x="5091876" y="1828799"/>
            <a:ext cx="189874" cy="57041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29499" y="1758264"/>
                <a:ext cx="11756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499" y="1758264"/>
                <a:ext cx="1175655" cy="646331"/>
              </a:xfrm>
              <a:prstGeom prst="rect">
                <a:avLst/>
              </a:prstGeom>
              <a:blipFill>
                <a:blip r:embed="rId11"/>
                <a:stretch>
                  <a:fillRect l="-518" r="-2591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27371" y="1580605"/>
                <a:ext cx="94051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71" y="1580605"/>
                <a:ext cx="940514" cy="403316"/>
              </a:xfrm>
              <a:prstGeom prst="rect">
                <a:avLst/>
              </a:prstGeom>
              <a:blipFill>
                <a:blip r:embed="rId12"/>
                <a:stretch>
                  <a:fillRect l="-4545" r="-129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27223" y="2177141"/>
                <a:ext cx="91537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223" y="2177141"/>
                <a:ext cx="915379" cy="409023"/>
              </a:xfrm>
              <a:prstGeom prst="rect">
                <a:avLst/>
              </a:prstGeom>
              <a:blipFill>
                <a:blip r:embed="rId13"/>
                <a:stretch>
                  <a:fillRect l="-6000" t="-2985" r="-133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 flipV="1">
            <a:off x="7830722" y="1841862"/>
            <a:ext cx="189874" cy="57041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968345" y="1771327"/>
                <a:ext cx="11756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345" y="1771327"/>
                <a:ext cx="1175655" cy="646331"/>
              </a:xfrm>
              <a:prstGeom prst="rect">
                <a:avLst/>
              </a:prstGeom>
              <a:blipFill>
                <a:blip r:embed="rId14"/>
                <a:stretch>
                  <a:fillRect t="-943" r="-3109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4859383" y="2682241"/>
            <a:ext cx="156754" cy="10537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27568" y="3839615"/>
                <a:ext cx="228164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Notice that if we start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differentiating gives us an answer which is effectively what we want, but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multiplied by 4</a:t>
                </a:r>
                <a:endParaRPr lang="en-GB" sz="1200" i="1" u="sng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568" y="3839615"/>
                <a:ext cx="2281643" cy="1015663"/>
              </a:xfrm>
              <a:prstGeom prst="rect">
                <a:avLst/>
              </a:prstGeom>
              <a:blipFill>
                <a:blip r:embed="rId15"/>
                <a:stretch>
                  <a:fillRect t="-602" b="-4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4410892" y="2264229"/>
            <a:ext cx="627017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554480" y="3391989"/>
            <a:ext cx="709749" cy="3526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331133" y="3909283"/>
            <a:ext cx="2812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‘correct’ this, you should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the original function by 4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and check that it works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7637416" y="2882537"/>
            <a:ext cx="13063" cy="9797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049486" y="1632857"/>
            <a:ext cx="883920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727372" y="1550126"/>
            <a:ext cx="1018904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832603" y="3376612"/>
            <a:ext cx="11160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Therefore:</a:t>
            </a:r>
            <a:endParaRPr lang="en-GB" sz="1400" i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695110" y="3877355"/>
                <a:ext cx="1274708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110" y="3877355"/>
                <a:ext cx="1274708" cy="495649"/>
              </a:xfrm>
              <a:prstGeom prst="rect">
                <a:avLst/>
              </a:prstGeom>
              <a:blipFill>
                <a:blip r:embed="rId1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875223" y="3219859"/>
                <a:ext cx="1120820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5223" y="3219859"/>
                <a:ext cx="1120820" cy="6574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609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 animBg="1"/>
      <p:bldP spid="15" grpId="0"/>
      <p:bldP spid="16" grpId="0"/>
      <p:bldP spid="17" grpId="0"/>
      <p:bldP spid="18" grpId="0" animBg="1"/>
      <p:bldP spid="19" grpId="0"/>
      <p:bldP spid="24" grpId="0"/>
      <p:bldP spid="24" grpId="1"/>
      <p:bldP spid="21" grpId="0" animBg="1"/>
      <p:bldP spid="21" grpId="1" animBg="1"/>
      <p:bldP spid="26" grpId="0" animBg="1"/>
      <p:bldP spid="26" grpId="1" animBg="1"/>
      <p:bldP spid="28" grpId="0"/>
      <p:bldP spid="28" grpId="1"/>
      <p:bldP spid="33" grpId="0" animBg="1"/>
      <p:bldP spid="33" grpId="1" animBg="1"/>
      <p:bldP spid="34" grpId="0" animBg="1"/>
      <p:bldP spid="34" grpId="1" animBg="1"/>
      <p:bldP spid="29" grpId="0"/>
      <p:bldP spid="36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functions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using standard patterns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following integral: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8343" y="4101736"/>
                <a:ext cx="3500846" cy="143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Imagine we use standard patterns as before – think about what we would differentiate to end up with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𝑒𝑐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To get to that, we would have started with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𝑡𝑎𝑛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43" y="4101736"/>
                <a:ext cx="3500846" cy="1436996"/>
              </a:xfrm>
              <a:prstGeom prst="rect">
                <a:avLst/>
              </a:prstGeom>
              <a:blipFill>
                <a:blip r:embed="rId3"/>
                <a:stretch>
                  <a:fillRect l="-523" t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5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6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7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8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075611" y="1680754"/>
                <a:ext cx="8520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11" y="1680754"/>
                <a:ext cx="852093" cy="215444"/>
              </a:xfrm>
              <a:prstGeom prst="rect">
                <a:avLst/>
              </a:prstGeom>
              <a:blipFill>
                <a:blip r:embed="rId9"/>
                <a:stretch>
                  <a:fillRect l="-5036" r="-359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66754" y="2172787"/>
                <a:ext cx="1131207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754" y="2172787"/>
                <a:ext cx="1131207" cy="409023"/>
              </a:xfrm>
              <a:prstGeom prst="rect">
                <a:avLst/>
              </a:prstGeom>
              <a:blipFill>
                <a:blip r:embed="rId10"/>
                <a:stretch>
                  <a:fillRect l="-5405" t="-2941" r="-2703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 flipV="1">
            <a:off x="5091876" y="1828799"/>
            <a:ext cx="189874" cy="57041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29499" y="1758264"/>
                <a:ext cx="11756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499" y="1758264"/>
                <a:ext cx="1175655" cy="646331"/>
              </a:xfrm>
              <a:prstGeom prst="rect">
                <a:avLst/>
              </a:prstGeom>
              <a:blipFill>
                <a:blip r:embed="rId11"/>
                <a:stretch>
                  <a:fillRect l="-518" r="-2591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27371" y="1580605"/>
                <a:ext cx="981423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71" y="1580605"/>
                <a:ext cx="981423" cy="404726"/>
              </a:xfrm>
              <a:prstGeom prst="rect">
                <a:avLst/>
              </a:prstGeom>
              <a:blipFill>
                <a:blip r:embed="rId12"/>
                <a:stretch>
                  <a:fillRect l="-4348" r="-2484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27223" y="2177141"/>
                <a:ext cx="10318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223" y="2177141"/>
                <a:ext cx="1031821" cy="409023"/>
              </a:xfrm>
              <a:prstGeom prst="rect">
                <a:avLst/>
              </a:prstGeom>
              <a:blipFill>
                <a:blip r:embed="rId13"/>
                <a:stretch>
                  <a:fillRect l="-5325" t="-2985" r="-2367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 flipV="1">
            <a:off x="7830722" y="1841862"/>
            <a:ext cx="189874" cy="57041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968345" y="1771327"/>
                <a:ext cx="11756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345" y="1771327"/>
                <a:ext cx="1175655" cy="646331"/>
              </a:xfrm>
              <a:prstGeom prst="rect">
                <a:avLst/>
              </a:prstGeom>
              <a:blipFill>
                <a:blip r:embed="rId14"/>
                <a:stretch>
                  <a:fillRect t="-943" r="-3109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4859383" y="2682241"/>
            <a:ext cx="156754" cy="10537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27568" y="3839615"/>
            <a:ext cx="22816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Notice that if we start with tan, differentiating gives us an answer which is effectively what we want, but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multiplied by 3</a:t>
            </a:r>
            <a:endParaRPr lang="en-GB" sz="1200" i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10892" y="2264229"/>
            <a:ext cx="701039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489166" y="3391989"/>
            <a:ext cx="818605" cy="3526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331133" y="3909283"/>
            <a:ext cx="2812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‘correct’ this, you should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the original function by 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and check that it works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7637416" y="2882537"/>
            <a:ext cx="13063" cy="9797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049486" y="1632857"/>
            <a:ext cx="883920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727372" y="1550126"/>
            <a:ext cx="1018904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832603" y="3376612"/>
            <a:ext cx="11160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Therefore:</a:t>
            </a:r>
            <a:endParaRPr lang="en-GB" sz="1400" i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543370" y="3877355"/>
                <a:ext cx="1315617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370" y="3877355"/>
                <a:ext cx="1315617" cy="49705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817002" y="3219859"/>
                <a:ext cx="1237262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002" y="3219859"/>
                <a:ext cx="1237262" cy="6574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84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 animBg="1"/>
      <p:bldP spid="15" grpId="0"/>
      <p:bldP spid="16" grpId="0"/>
      <p:bldP spid="17" grpId="0"/>
      <p:bldP spid="18" grpId="0" animBg="1"/>
      <p:bldP spid="19" grpId="0"/>
      <p:bldP spid="24" grpId="0"/>
      <p:bldP spid="24" grpId="1"/>
      <p:bldP spid="21" grpId="0" animBg="1"/>
      <p:bldP spid="21" grpId="1" animBg="1"/>
      <p:bldP spid="26" grpId="0" animBg="1"/>
      <p:bldP spid="26" grpId="1" animBg="1"/>
      <p:bldP spid="28" grpId="0"/>
      <p:bldP spid="28" grpId="1"/>
      <p:bldP spid="33" grpId="0" animBg="1"/>
      <p:bldP spid="33" grpId="1" animBg="1"/>
      <p:bldP spid="34" grpId="0" animBg="1"/>
      <p:bldP spid="34" grpId="1" animBg="1"/>
      <p:bldP spid="29" grpId="0"/>
      <p:bldP spid="36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functions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using standard patterns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As a general rule:</a:t>
                </a:r>
              </a:p>
              <a:p>
                <a:pPr marL="0" indent="0" algn="ctr">
                  <a:buNone/>
                </a:pPr>
                <a:endParaRPr lang="en-US" sz="160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9349" t="-766" r="-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4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5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6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7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 flipV="1">
            <a:off x="1210491" y="3831771"/>
            <a:ext cx="191589" cy="11321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2355668" y="3853543"/>
            <a:ext cx="191589" cy="11321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066800" y="3479075"/>
            <a:ext cx="195943" cy="2046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2211977" y="3622766"/>
            <a:ext cx="191589" cy="17852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6170" y="5079212"/>
                <a:ext cx="357347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we integrate a function of this form, then we need to divide the standard integral by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70" y="5079212"/>
                <a:ext cx="3573473" cy="738664"/>
              </a:xfrm>
              <a:prstGeom prst="rect">
                <a:avLst/>
              </a:prstGeom>
              <a:blipFill>
                <a:blip r:embed="rId8"/>
                <a:stretch>
                  <a:fillRect t="-1653" r="-68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103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functions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using standard patterns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endParaRPr lang="en-US" sz="160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4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5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6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7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77715" y="1874341"/>
                <a:ext cx="1897892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715" y="1874341"/>
                <a:ext cx="1897892" cy="657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779699" y="2621545"/>
                <a:ext cx="1580689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699" y="2621545"/>
                <a:ext cx="1580689" cy="6574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187835" y="2649530"/>
                <a:ext cx="1447769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835" y="2649530"/>
                <a:ext cx="1447769" cy="497059"/>
              </a:xfrm>
              <a:prstGeom prst="rect">
                <a:avLst/>
              </a:prstGeom>
              <a:blipFill>
                <a:blip r:embed="rId10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500980" y="2183907"/>
            <a:ext cx="221942" cy="2041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129597" y="2911876"/>
            <a:ext cx="593323" cy="2145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436095" y="2069977"/>
            <a:ext cx="227860" cy="2145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579618" y="2817181"/>
            <a:ext cx="634752" cy="2145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3745" y="2658862"/>
            <a:ext cx="207145" cy="4572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flipV="1">
            <a:off x="6543460" y="2254928"/>
            <a:ext cx="150304" cy="65449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54450" y="2366131"/>
                <a:ext cx="20279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</m:oMath>
                </a14:m>
                <a:endParaRPr lang="en-GB" sz="14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450" y="2366131"/>
                <a:ext cx="2027912" cy="307777"/>
              </a:xfrm>
              <a:prstGeom prst="rect">
                <a:avLst/>
              </a:prstGeom>
              <a:blipFill>
                <a:blip r:embed="rId11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5400710" y="3258740"/>
            <a:ext cx="334265" cy="6385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39382" y="4022769"/>
            <a:ext cx="3573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Don’t forget to include the division!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29496" y="1448244"/>
            <a:ext cx="3573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one of the standard patterns above!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2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3" grpId="0"/>
      <p:bldP spid="4" grpId="0" animBg="1"/>
      <p:bldP spid="4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/>
      <p:bldP spid="26" grpId="0"/>
      <p:bldP spid="26" grpId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functions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using standard patterns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endParaRPr lang="en-US" sz="160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4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5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6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7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99537" y="4129301"/>
            <a:ext cx="3573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 careful! Sometimes you should still consider what we would differentiate to get to this integral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Try starting with the same bracket, but with a power one higher…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21080" y="1593542"/>
                <a:ext cx="1286250" cy="249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080" y="1593542"/>
                <a:ext cx="1286250" cy="249043"/>
              </a:xfrm>
              <a:prstGeom prst="rect">
                <a:avLst/>
              </a:prstGeom>
              <a:blipFill>
                <a:blip r:embed="rId8"/>
                <a:stretch>
                  <a:fillRect l="-3318" r="-1422" b="-34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71640" y="2101049"/>
                <a:ext cx="1569982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5(2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640" y="2101049"/>
                <a:ext cx="1569982" cy="4675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63088" y="2234214"/>
                <a:ext cx="3302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088" y="2234214"/>
                <a:ext cx="330219" cy="246221"/>
              </a:xfrm>
              <a:prstGeom prst="rect">
                <a:avLst/>
              </a:prstGeom>
              <a:blipFill>
                <a:blip r:embed="rId10"/>
                <a:stretch>
                  <a:fillRect l="-20000" r="-20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98273" y="2722486"/>
                <a:ext cx="1632498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10(2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273" y="2722486"/>
                <a:ext cx="1632498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514085" y="3623273"/>
            <a:ext cx="38930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answer is actually 10 times larger than what we want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divide the original ‘guess’ by 10!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 flipV="1">
            <a:off x="6081821" y="1815229"/>
            <a:ext cx="189874" cy="57041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205492" y="1824594"/>
                <a:ext cx="258340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using the chain rule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492" y="1824594"/>
                <a:ext cx="2583402" cy="461665"/>
              </a:xfrm>
              <a:prstGeom prst="rect">
                <a:avLst/>
              </a:prstGeom>
              <a:blipFill>
                <a:blip r:embed="rId1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 flipV="1">
            <a:off x="6030035" y="2402635"/>
            <a:ext cx="189874" cy="57041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196614" y="2543684"/>
            <a:ext cx="843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214343" y="4903571"/>
            <a:ext cx="11160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Therefore:</a:t>
            </a:r>
            <a:endParaRPr lang="en-GB" sz="1400" i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050171" y="5386559"/>
                <a:ext cx="1686936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171" y="5386559"/>
                <a:ext cx="1686936" cy="49705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221469" y="4746818"/>
                <a:ext cx="1404872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469" y="4746818"/>
                <a:ext cx="1404872" cy="6574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820575" y="2831977"/>
            <a:ext cx="1136342" cy="3373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1457418" y="3462290"/>
            <a:ext cx="895165" cy="2663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387048" y="1555072"/>
            <a:ext cx="1321293" cy="3373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137429" y="5427215"/>
            <a:ext cx="1497367" cy="4764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13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9" grpId="0"/>
      <p:bldP spid="30" grpId="0"/>
      <p:bldP spid="31" grpId="0"/>
      <p:bldP spid="33" grpId="0" animBg="1"/>
      <p:bldP spid="34" grpId="0"/>
      <p:bldP spid="35" grpId="0" animBg="1"/>
      <p:bldP spid="36" grpId="0"/>
      <p:bldP spid="37" grpId="0"/>
      <p:bldP spid="38" grpId="0"/>
      <p:bldP spid="39" grpId="0"/>
      <p:bldP spid="12" grpId="0" animBg="1"/>
      <p:bldP spid="12" grpId="1" animBg="1"/>
      <p:bldP spid="40" grpId="0" animBg="1"/>
      <p:bldP spid="40" grpId="1" animBg="1"/>
      <p:bldP spid="43" grpId="0" animBg="1"/>
      <p:bldP spid="43" grpId="1" animBg="1"/>
      <p:bldP spid="44" grpId="0" animBg="1"/>
      <p:bldP spid="4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6AF266-5583-4456-9679-0EE93C62FD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52D866-9A09-4059-BEC2-F0BB791EDB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582AF3-80D3-484B-B64C-3656B05BD4D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3152</TotalTime>
  <Words>1452</Words>
  <Application>Microsoft Office PowerPoint</Application>
  <PresentationFormat>On-screen Show (4:3)</PresentationFormat>
  <Paragraphs>132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782</cp:revision>
  <dcterms:created xsi:type="dcterms:W3CDTF">2018-04-30T00:32:33Z</dcterms:created>
  <dcterms:modified xsi:type="dcterms:W3CDTF">2020-12-12T10:58:19Z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