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59" r:id="rId6"/>
    <p:sldId id="258" r:id="rId7"/>
    <p:sldId id="262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D1B0E-4D05-44FD-8A1B-CB1C3A0D5AE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5C32B-18D8-435A-BA82-034B4B468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75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rgbClr val="CCCCFF">
                <a:alpha val="30000"/>
              </a:srgbClr>
            </a:gs>
            <a:gs pos="95000">
              <a:srgbClr val="CCCCFF">
                <a:alpha val="30000"/>
              </a:srgb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2250878" y="2088452"/>
            <a:ext cx="4731103" cy="154657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Vectors</a:t>
            </a:r>
            <a:endParaRPr lang="ja-JP" altLang="en-US" sz="96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34EE6802-411D-4732-B86A-00E62DEC8AD7}"/>
              </a:ext>
            </a:extLst>
          </p:cNvPr>
          <p:cNvSpPr txBox="1"/>
          <p:nvPr/>
        </p:nvSpPr>
        <p:spPr>
          <a:xfrm>
            <a:off x="2282695" y="3775203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9966" y="1825625"/>
                <a:ext cx="39624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1) Write the column vector for the translation of shape:</a:t>
                </a:r>
              </a:p>
              <a:p>
                <a:pPr marL="457200" indent="-457200">
                  <a:buAutoNum type="alphaL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A to B</a:t>
                </a:r>
              </a:p>
              <a:p>
                <a:pPr marL="457200" indent="-457200">
                  <a:buAutoNum type="alphaL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A to C</a:t>
                </a:r>
              </a:p>
              <a:p>
                <a:pPr marL="457200" indent="-457200">
                  <a:buAutoNum type="alphaL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A to D</a:t>
                </a:r>
              </a:p>
              <a:p>
                <a:pPr marL="457200" indent="-457200">
                  <a:buAutoNum type="alphaLcParenR"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AutoNum type="alphaLcParenR"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2) P divides the line AB in the ratio AP:PB = 7:2. Find: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   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𝑃𝐵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      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𝑃𝐵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9966" y="1825625"/>
                <a:ext cx="3962400" cy="4351338"/>
              </a:xfrm>
              <a:blipFill>
                <a:blip r:embed="rId2"/>
                <a:stretch>
                  <a:fillRect l="-2154" t="-1401" r="-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11338" y="1790791"/>
                <a:ext cx="39624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3) In each triangle, find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latin typeface="Comic Sans MS" panose="030F0702030302020204" pitchFamily="66" charset="0"/>
                  </a:rPr>
                  <a:t> to one decimal place</a:t>
                </a:r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338" y="1790791"/>
                <a:ext cx="3962400" cy="4351338"/>
              </a:xfrm>
              <a:prstGeom prst="rect">
                <a:avLst/>
              </a:prstGeom>
              <a:blipFill>
                <a:blip r:embed="rId3"/>
                <a:stretch>
                  <a:fillRect l="-1692" t="-1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4476205" y="2882537"/>
            <a:ext cx="1245326" cy="10885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5695406" y="2882537"/>
            <a:ext cx="792481" cy="6357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484914" y="3509554"/>
            <a:ext cx="2002972" cy="4528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7707086" y="2708366"/>
            <a:ext cx="966651" cy="8969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106194" y="3605349"/>
            <a:ext cx="1576253" cy="3831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114903" y="2708365"/>
            <a:ext cx="574766" cy="12888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419600" y="4554582"/>
            <a:ext cx="1293222" cy="5268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730240" y="4554582"/>
            <a:ext cx="679268" cy="14369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32662" y="5085805"/>
            <a:ext cx="1985555" cy="9056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06194" y="4537165"/>
            <a:ext cx="1584961" cy="5138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731726" y="4537166"/>
            <a:ext cx="383178" cy="11582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731726" y="5050972"/>
            <a:ext cx="1976845" cy="6444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833257" y="3126377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64777" y="3770811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104708" y="2856411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0" name="Arc 49"/>
          <p:cNvSpPr/>
          <p:nvPr/>
        </p:nvSpPr>
        <p:spPr>
          <a:xfrm>
            <a:off x="6596743" y="3836126"/>
            <a:ext cx="914400" cy="914400"/>
          </a:xfrm>
          <a:prstGeom prst="arc">
            <a:avLst>
              <a:gd name="adj1" fmla="val 2680792"/>
              <a:gd name="adj2" fmla="val 556827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6139543" y="5329646"/>
            <a:ext cx="914400" cy="914400"/>
          </a:xfrm>
          <a:prstGeom prst="arc">
            <a:avLst>
              <a:gd name="adj1" fmla="val 18124932"/>
              <a:gd name="adj2" fmla="val 203008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>
            <a:off x="5264332" y="2181498"/>
            <a:ext cx="914400" cy="914400"/>
          </a:xfrm>
          <a:prstGeom prst="arc">
            <a:avLst>
              <a:gd name="adj1" fmla="val 4051236"/>
              <a:gd name="adj2" fmla="val 697718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7820297" y="3753394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x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73485" y="3056708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x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71359" y="2978330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13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6" name="Arc 55"/>
          <p:cNvSpPr/>
          <p:nvPr/>
        </p:nvSpPr>
        <p:spPr>
          <a:xfrm>
            <a:off x="8377646" y="3143795"/>
            <a:ext cx="914400" cy="914400"/>
          </a:xfrm>
          <a:prstGeom prst="arc">
            <a:avLst>
              <a:gd name="adj1" fmla="val 10138226"/>
              <a:gd name="adj2" fmla="val 1263504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6553201" y="3609704"/>
            <a:ext cx="914400" cy="914400"/>
          </a:xfrm>
          <a:prstGeom prst="arc">
            <a:avLst>
              <a:gd name="adj1" fmla="val 18051251"/>
              <a:gd name="adj2" fmla="val 2041346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5381898" y="3910150"/>
            <a:ext cx="914400" cy="914400"/>
          </a:xfrm>
          <a:prstGeom prst="arc">
            <a:avLst>
              <a:gd name="adj1" fmla="val 5199485"/>
              <a:gd name="adj2" fmla="val 836723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4850674" y="4458788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043749" y="4946468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085806" y="5486400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x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879772" y="5242559"/>
            <a:ext cx="313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x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585166" y="538189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18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768046" y="4458787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027817" y="4702628"/>
            <a:ext cx="4956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110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381897" y="4763588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40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289074" y="351826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30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959634" y="334409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70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1693817" y="2416629"/>
                <a:ext cx="323550" cy="357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817" y="2416629"/>
                <a:ext cx="323550" cy="357085"/>
              </a:xfrm>
              <a:prstGeom prst="rect">
                <a:avLst/>
              </a:prstGeom>
              <a:blipFill>
                <a:blip r:embed="rId4"/>
                <a:stretch>
                  <a:fillRect t="-1695" b="-152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1628503" y="2865120"/>
                <a:ext cx="458202" cy="362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503" y="2865120"/>
                <a:ext cx="458202" cy="362215"/>
              </a:xfrm>
              <a:prstGeom prst="rect">
                <a:avLst/>
              </a:prstGeom>
              <a:blipFill>
                <a:blip r:embed="rId5"/>
                <a:stretch>
                  <a:fillRect b="-16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624148" y="3304902"/>
                <a:ext cx="458202" cy="3578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148" y="3304902"/>
                <a:ext cx="458202" cy="357855"/>
              </a:xfrm>
              <a:prstGeom prst="rect">
                <a:avLst/>
              </a:prstGeom>
              <a:blipFill>
                <a:blip r:embed="rId6"/>
                <a:stretch>
                  <a:fillRect b="-152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680053" y="5750673"/>
                <a:ext cx="147476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53" y="5750673"/>
                <a:ext cx="147476" cy="403316"/>
              </a:xfrm>
              <a:prstGeom prst="rect">
                <a:avLst/>
              </a:prstGeom>
              <a:blipFill>
                <a:blip r:embed="rId7"/>
                <a:stretch>
                  <a:fillRect l="-29167" r="-25000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868773" y="5755027"/>
                <a:ext cx="147476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8773" y="5755027"/>
                <a:ext cx="147476" cy="403316"/>
              </a:xfrm>
              <a:prstGeom prst="rect">
                <a:avLst/>
              </a:prstGeom>
              <a:blipFill>
                <a:blip r:embed="rId8"/>
                <a:stretch>
                  <a:fillRect l="-29167" r="-250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2987824" y="5733256"/>
                <a:ext cx="147476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5733256"/>
                <a:ext cx="147476" cy="403316"/>
              </a:xfrm>
              <a:prstGeom prst="rect">
                <a:avLst/>
              </a:prstGeom>
              <a:blipFill>
                <a:blip r:embed="rId9"/>
                <a:stretch>
                  <a:fillRect l="-29167" r="-25000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190308" y="2629989"/>
                <a:ext cx="53649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𝟏𝟐𝟑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308" y="2629989"/>
                <a:ext cx="536494" cy="215444"/>
              </a:xfrm>
              <a:prstGeom prst="rect">
                <a:avLst/>
              </a:prstGeom>
              <a:blipFill>
                <a:blip r:embed="rId10"/>
                <a:stretch>
                  <a:fillRect l="-6818" r="-6818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8103325" y="3827417"/>
                <a:ext cx="42909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325" y="3827417"/>
                <a:ext cx="429092" cy="215444"/>
              </a:xfrm>
              <a:prstGeom prst="rect">
                <a:avLst/>
              </a:prstGeom>
              <a:blipFill>
                <a:blip r:embed="rId11"/>
                <a:stretch>
                  <a:fillRect l="-8451" r="-704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5320936" y="5712822"/>
                <a:ext cx="32169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936" y="5712822"/>
                <a:ext cx="321691" cy="215444"/>
              </a:xfrm>
              <a:prstGeom prst="rect">
                <a:avLst/>
              </a:prstGeom>
              <a:blipFill>
                <a:blip r:embed="rId12"/>
                <a:stretch>
                  <a:fillRect l="-15094" r="-11321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945085" y="5682342"/>
                <a:ext cx="42909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5085" y="5682342"/>
                <a:ext cx="429092" cy="215444"/>
              </a:xfrm>
              <a:prstGeom prst="rect">
                <a:avLst/>
              </a:prstGeom>
              <a:blipFill>
                <a:blip r:embed="rId13"/>
                <a:stretch>
                  <a:fillRect l="-8451" r="-704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6" name="Group 115"/>
          <p:cNvGrpSpPr/>
          <p:nvPr/>
        </p:nvGrpSpPr>
        <p:grpSpPr>
          <a:xfrm>
            <a:off x="2267744" y="2564904"/>
            <a:ext cx="1728194" cy="1728194"/>
            <a:chOff x="179512" y="404664"/>
            <a:chExt cx="1728194" cy="1728194"/>
          </a:xfrm>
        </p:grpSpPr>
        <p:cxnSp>
          <p:nvCxnSpPr>
            <p:cNvPr id="83" name="Straight Connector 82"/>
            <p:cNvCxnSpPr/>
            <p:nvPr/>
          </p:nvCxnSpPr>
          <p:spPr>
            <a:xfrm flipH="1">
              <a:off x="179514" y="404664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95536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611560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827584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1043608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1259632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1475656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691680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907704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 flipH="1">
              <a:off x="-684582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>
              <a:off x="-468558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 flipH="1">
              <a:off x="-252534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>
              <a:off x="-36510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>
              <a:off x="179514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 flipH="1">
              <a:off x="395538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 flipH="1">
              <a:off x="611562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 flipH="1">
              <a:off x="827586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 flipH="1">
              <a:off x="1043610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>
              <a:off x="179512" y="62068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179514" y="836712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H="1">
              <a:off x="179512" y="1052736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H="1">
              <a:off x="179514" y="1268760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179512" y="1484784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H="1">
              <a:off x="179514" y="170080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179512" y="1916832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H="1">
              <a:off x="179512" y="2132856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7" name="Right Triangle 116"/>
          <p:cNvSpPr/>
          <p:nvPr/>
        </p:nvSpPr>
        <p:spPr>
          <a:xfrm>
            <a:off x="2483768" y="2996952"/>
            <a:ext cx="432048" cy="648072"/>
          </a:xfrm>
          <a:prstGeom prst="rtTriangle">
            <a:avLst/>
          </a:prstGeom>
          <a:solidFill>
            <a:srgbClr val="FF0000">
              <a:alpha val="21000"/>
            </a:srgb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Right Triangle 117"/>
          <p:cNvSpPr/>
          <p:nvPr/>
        </p:nvSpPr>
        <p:spPr>
          <a:xfrm>
            <a:off x="3347864" y="2564904"/>
            <a:ext cx="432048" cy="648072"/>
          </a:xfrm>
          <a:prstGeom prst="rtTriangle">
            <a:avLst/>
          </a:prstGeom>
          <a:solidFill>
            <a:srgbClr val="FF0000">
              <a:alpha val="21000"/>
            </a:srgb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Right Triangle 118"/>
          <p:cNvSpPr/>
          <p:nvPr/>
        </p:nvSpPr>
        <p:spPr>
          <a:xfrm>
            <a:off x="3563888" y="3429000"/>
            <a:ext cx="432048" cy="648072"/>
          </a:xfrm>
          <a:prstGeom prst="rtTriangle">
            <a:avLst/>
          </a:prstGeom>
          <a:solidFill>
            <a:srgbClr val="FF0000">
              <a:alpha val="21000"/>
            </a:srgb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Right Triangle 119"/>
          <p:cNvSpPr/>
          <p:nvPr/>
        </p:nvSpPr>
        <p:spPr>
          <a:xfrm>
            <a:off x="2267744" y="3645024"/>
            <a:ext cx="432048" cy="648072"/>
          </a:xfrm>
          <a:prstGeom prst="rtTriangle">
            <a:avLst/>
          </a:prstGeom>
          <a:solidFill>
            <a:srgbClr val="FF0000">
              <a:alpha val="21000"/>
            </a:srgb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TextBox 120"/>
          <p:cNvSpPr txBox="1"/>
          <p:nvPr/>
        </p:nvSpPr>
        <p:spPr>
          <a:xfrm>
            <a:off x="2411760" y="3212976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195736" y="3933056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563888" y="371703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275856" y="2780928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0D2011-25FA-4F40-A1ED-AAF7E2C78E7D}"/>
              </a:ext>
            </a:extLst>
          </p:cNvPr>
          <p:cNvSpPr/>
          <p:nvPr/>
        </p:nvSpPr>
        <p:spPr>
          <a:xfrm>
            <a:off x="1652308" y="2199643"/>
            <a:ext cx="6000682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Exercise 11A</a:t>
            </a:r>
            <a:endParaRPr lang="ja-JP" altLang="en-US" sz="66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vector has both magnitude and direction. You can represent a vector using a directed line segment.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420888"/>
            <a:ext cx="3200400" cy="37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A vector can be represented as a directed line segment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Two vectors are equal if they have the same magnitude and direction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Two vectors are parallel if they have the same direction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You can add vectors using the triangle law of addition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347864" y="5105400"/>
            <a:ext cx="1376536" cy="4118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05400" y="4953000"/>
            <a:ext cx="19812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086600" y="4876800"/>
            <a:ext cx="1345442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105400" y="4876800"/>
            <a:ext cx="33528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00600" y="47244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0" y="46482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34200" y="57912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352800" y="3886200"/>
            <a:ext cx="14478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57800" y="38862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43600" y="3581400"/>
            <a:ext cx="9906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81591" y="3733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latin typeface="Comic Sans MS" pitchFamily="66" charset="0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01660" y="36576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3</a:t>
            </a:r>
            <a:r>
              <a:rPr lang="en-GB" b="1" dirty="0">
                <a:latin typeface="Comic Sans MS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715000" y="6172200"/>
                <a:ext cx="22189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𝐴𝐶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𝐴𝐵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𝐵𝐶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6172200"/>
                <a:ext cx="221894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>
            <a:off x="5867400" y="6248400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705600" y="6248400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391400" y="6248400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74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vector has both magnitude and direction. You can represent a vector using a directed line segment.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228600" y="2420888"/>
            <a:ext cx="3200400" cy="4032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OACB is a parallelogram. The points P, Q, M and N are the midpoints of the sides.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OA = </a:t>
            </a:r>
            <a:r>
              <a:rPr lang="en-GB" sz="1400" b="1" dirty="0">
                <a:latin typeface="Comic Sans MS" pitchFamily="66" charset="0"/>
              </a:rPr>
              <a:t>a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OB = </a:t>
            </a:r>
            <a:r>
              <a:rPr lang="en-GB" sz="1400" b="1" dirty="0">
                <a:latin typeface="Comic Sans MS" pitchFamily="66" charset="0"/>
              </a:rPr>
              <a:t>b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Express the following in terms of </a:t>
            </a: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b</a:t>
            </a:r>
            <a:r>
              <a:rPr lang="en-GB" sz="1400" dirty="0">
                <a:latin typeface="Comic Sans MS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a) OC	b) AB	c) QC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d) CN	e) QN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547664" y="3429000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547664" y="4005064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99592" y="5157192"/>
            <a:ext cx="2286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835696" y="5157192"/>
            <a:ext cx="2286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771800" y="5157192"/>
            <a:ext cx="2286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331640" y="5949280"/>
            <a:ext cx="2286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267744" y="5949280"/>
            <a:ext cx="2286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495800" y="1676400"/>
            <a:ext cx="1143000" cy="2057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715000" y="1676400"/>
            <a:ext cx="1143000" cy="2057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934200" y="1676400"/>
            <a:ext cx="1143000" cy="2057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495800" y="37338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638800" y="16764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105400" y="26670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029200" y="2667000"/>
            <a:ext cx="365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781800" y="3733800"/>
            <a:ext cx="314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91200" y="3429000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P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191000" y="3733800"/>
            <a:ext cx="3481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O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543800" y="2514600"/>
            <a:ext cx="3481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96000" y="2362200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705600" y="1371600"/>
            <a:ext cx="364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Q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410200" y="1371600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A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029052" y="137160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C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5638800" y="1676400"/>
            <a:ext cx="2443255" cy="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858000" y="1676400"/>
            <a:ext cx="1219200" cy="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4495800" y="1676400"/>
            <a:ext cx="1143000" cy="2057401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495800" y="3733800"/>
            <a:ext cx="2438400" cy="183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486400" y="38100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Comic Sans MS" pitchFamily="66" charset="0"/>
              </a:rPr>
              <a:t>b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724400" y="24384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Comic Sans MS" pitchFamily="66" charset="0"/>
              </a:rPr>
              <a:t>a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4495800" y="1676400"/>
            <a:ext cx="1143000" cy="205740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78768" y="544522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 + 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493168" y="5445224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 - 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6934200" y="1676400"/>
            <a:ext cx="1143000" cy="205740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483768" y="5445224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97496" y="6237312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en-GB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835696" y="6237312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 - </a:t>
            </a:r>
            <a:r>
              <a:rPr lang="en-GB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7543800" y="1676400"/>
            <a:ext cx="533400" cy="99060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733800" y="4419600"/>
            <a:ext cx="5054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What can you deduce about AB and QN, looking at the vectors?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038600" y="5334000"/>
                <a:ext cx="1401153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0" i="1" smtClean="0">
                              <a:latin typeface="Cambria Math"/>
                            </a:rPr>
                            <m:t>𝐴𝐵</m:t>
                          </m:r>
                        </m:e>
                      </m:acc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𝒃</m:t>
                      </m:r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r>
                        <a:rPr lang="en-GB" b="1" i="1" smtClean="0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334000"/>
                <a:ext cx="1401153" cy="4047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477000" y="5334000"/>
                <a:ext cx="1759648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0" i="1" smtClean="0">
                              <a:latin typeface="Cambria Math"/>
                            </a:rPr>
                            <m:t>𝑄𝑁</m:t>
                          </m:r>
                        </m:e>
                      </m:acc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b="1" i="1" smtClean="0">
                          <a:latin typeface="Cambria Math"/>
                        </a:rPr>
                        <m:t>𝒃</m:t>
                      </m:r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b="1" i="1" smtClean="0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5334000"/>
                <a:ext cx="1759648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477000" y="6096000"/>
                <a:ext cx="178529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0" i="1" smtClean="0">
                              <a:latin typeface="Cambria Math"/>
                            </a:rPr>
                            <m:t>𝑄𝑁</m:t>
                          </m:r>
                        </m:e>
                      </m:acc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(</m:t>
                      </m:r>
                      <m:r>
                        <a:rPr lang="en-GB" b="1" i="1" smtClean="0">
                          <a:latin typeface="Cambria Math"/>
                        </a:rPr>
                        <m:t>𝒃</m:t>
                      </m:r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r>
                        <a:rPr lang="en-GB" b="1" i="1" smtClean="0">
                          <a:latin typeface="Cambria Math"/>
                        </a:rPr>
                        <m:t>𝒂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6096000"/>
                <a:ext cx="1785296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Connector 62"/>
          <p:cNvCxnSpPr/>
          <p:nvPr/>
        </p:nvCxnSpPr>
        <p:spPr>
          <a:xfrm>
            <a:off x="4648200" y="5715000"/>
            <a:ext cx="685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391400" y="6629400"/>
            <a:ext cx="685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733800" y="5943600"/>
            <a:ext cx="2057401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QN is a multiple of AB, so they are parallel!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7162800" y="4419600"/>
            <a:ext cx="2286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8001000" y="4419600"/>
            <a:ext cx="2286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89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2" grpId="0"/>
      <p:bldP spid="53" grpId="0"/>
      <p:bldP spid="55" grpId="0"/>
      <p:bldP spid="56" grpId="0"/>
      <p:bldP spid="57" grpId="0"/>
      <p:bldP spid="59" grpId="0"/>
      <p:bldP spid="60" grpId="0"/>
      <p:bldP spid="61" grpId="0"/>
      <p:bldP spid="62" grpId="0"/>
      <p:bldP spid="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vector has both magnitude and direction. You can represent a vector using a directed line segment.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8" name="Content Placeholder 2"/>
          <p:cNvSpPr txBox="1">
            <a:spLocks/>
          </p:cNvSpPr>
          <p:nvPr/>
        </p:nvSpPr>
        <p:spPr>
          <a:xfrm>
            <a:off x="228600" y="2492896"/>
            <a:ext cx="3200400" cy="41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In triangle OAB, M is the midpoint of OA and N divides AB in the ratio 1:2.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OM = </a:t>
            </a:r>
            <a:r>
              <a:rPr lang="en-GB" sz="1400" b="1" dirty="0">
                <a:latin typeface="Comic Sans MS" pitchFamily="66" charset="0"/>
              </a:rPr>
              <a:t>a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OB = </a:t>
            </a:r>
            <a:r>
              <a:rPr lang="en-GB" sz="1400" b="1" dirty="0">
                <a:latin typeface="Comic Sans MS" pitchFamily="66" charset="0"/>
              </a:rPr>
              <a:t>b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Express ON in terms of </a:t>
            </a: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b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1547664" y="3212976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1547664" y="3501008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1259632" y="4149080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4724400" y="1835150"/>
            <a:ext cx="175260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 flipV="1">
            <a:off x="6477000" y="1835150"/>
            <a:ext cx="2057400" cy="1828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4724400" y="3435350"/>
            <a:ext cx="381000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324600" y="153035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543216" y="351155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405173" y="328295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276850" y="225425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M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092950" y="206375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N</a:t>
            </a:r>
          </a:p>
        </p:txBody>
      </p:sp>
      <p:sp>
        <p:nvSpPr>
          <p:cNvPr id="81" name="Oval 80"/>
          <p:cNvSpPr/>
          <p:nvPr/>
        </p:nvSpPr>
        <p:spPr>
          <a:xfrm>
            <a:off x="7010400" y="229235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2" name="Straight Connector 81"/>
          <p:cNvCxnSpPr/>
          <p:nvPr/>
        </p:nvCxnSpPr>
        <p:spPr>
          <a:xfrm flipV="1">
            <a:off x="4724400" y="2971800"/>
            <a:ext cx="508000" cy="46355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4724400" y="3435350"/>
            <a:ext cx="1852613" cy="1143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897176" y="27070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320627" y="3628883"/>
            <a:ext cx="290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</a:t>
            </a:r>
          </a:p>
        </p:txBody>
      </p:sp>
      <p:cxnSp>
        <p:nvCxnSpPr>
          <p:cNvPr id="86" name="Straight Connector 85"/>
          <p:cNvCxnSpPr/>
          <p:nvPr/>
        </p:nvCxnSpPr>
        <p:spPr>
          <a:xfrm flipV="1">
            <a:off x="5613779" y="2162409"/>
            <a:ext cx="508000" cy="463550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5796603" y="193286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88" name="Oval 87"/>
          <p:cNvSpPr/>
          <p:nvPr/>
        </p:nvSpPr>
        <p:spPr>
          <a:xfrm>
            <a:off x="5562600" y="2514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5970344" y="1833858"/>
            <a:ext cx="508000" cy="463550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731330" y="1817337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774379" y="2694131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395536" y="4725144"/>
                <a:ext cx="1596078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𝑂𝑁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𝑂𝐴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𝐴𝑁</m:t>
                          </m:r>
                        </m:e>
                      </m:acc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725144"/>
                <a:ext cx="1596078" cy="3701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4390696" y="1819384"/>
                <a:ext cx="1002967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𝑂𝐴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696" y="1819384"/>
                <a:ext cx="1002967" cy="3701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6905296" y="1133584"/>
                <a:ext cx="1202573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𝐴𝑁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296" y="1133584"/>
                <a:ext cx="1202573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94"/>
          <p:cNvSpPr txBox="1"/>
          <p:nvPr/>
        </p:nvSpPr>
        <p:spPr>
          <a:xfrm>
            <a:off x="4495800" y="3886200"/>
            <a:ext cx="4419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Use the ratio. If N divides AB in the ratio 1:2, show this on the diagram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see now that AN is one-third of AB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We therefore need to know AB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To get from A to B, use AO + OB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4724400" y="5105400"/>
                <a:ext cx="1568057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𝐴𝐵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𝐴𝑂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𝑂𝐵</m:t>
                          </m:r>
                        </m:e>
                      </m:acc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105400"/>
                <a:ext cx="1568057" cy="3701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4724400" y="5638800"/>
                <a:ext cx="1535099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𝐴𝐵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=−2</m:t>
                      </m:r>
                      <m:r>
                        <a:rPr lang="en-GB" sz="1600" b="1" i="1" smtClean="0">
                          <a:latin typeface="Cambria Math"/>
                        </a:rPr>
                        <m:t>𝒂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1" i="1" smtClean="0"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638800"/>
                <a:ext cx="1535099" cy="3701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4724400" y="6096000"/>
                <a:ext cx="1766959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𝐴𝑁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𝒂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6096000"/>
                <a:ext cx="1766959" cy="5549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Arc 98"/>
          <p:cNvSpPr/>
          <p:nvPr/>
        </p:nvSpPr>
        <p:spPr>
          <a:xfrm>
            <a:off x="6324600" y="5334000"/>
            <a:ext cx="609600" cy="533400"/>
          </a:xfrm>
          <a:prstGeom prst="arc">
            <a:avLst>
              <a:gd name="adj1" fmla="val 16200000"/>
              <a:gd name="adj2" fmla="val 557174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TextBox 99"/>
          <p:cNvSpPr txBox="1"/>
          <p:nvPr/>
        </p:nvSpPr>
        <p:spPr>
          <a:xfrm>
            <a:off x="6934200" y="5410200"/>
            <a:ext cx="1686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AO and OB</a:t>
            </a:r>
          </a:p>
        </p:txBody>
      </p:sp>
      <p:sp>
        <p:nvSpPr>
          <p:cNvPr id="101" name="Arc 100"/>
          <p:cNvSpPr/>
          <p:nvPr/>
        </p:nvSpPr>
        <p:spPr>
          <a:xfrm>
            <a:off x="6324600" y="5867400"/>
            <a:ext cx="609600" cy="533400"/>
          </a:xfrm>
          <a:prstGeom prst="arc">
            <a:avLst>
              <a:gd name="adj1" fmla="val 16200000"/>
              <a:gd name="adj2" fmla="val 557174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TextBox 101"/>
          <p:cNvSpPr txBox="1"/>
          <p:nvPr/>
        </p:nvSpPr>
        <p:spPr>
          <a:xfrm>
            <a:off x="6934200" y="6019800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AN = 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381000" y="5105400"/>
                <a:ext cx="2263697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𝑂𝑁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>
                        <a:rPr lang="en-GB" sz="1600" b="1" i="1" smtClean="0">
                          <a:latin typeface="Cambria Math"/>
                        </a:rPr>
                        <m:t>𝒂</m:t>
                      </m:r>
                      <m:r>
                        <a:rPr lang="en-GB" sz="1600" b="0" i="1" smtClean="0">
                          <a:latin typeface="Cambria Math"/>
                        </a:rPr>
                        <m:t>+−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𝒂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105400"/>
                <a:ext cx="2263697" cy="5549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381000" y="5715000"/>
                <a:ext cx="1588512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𝑂𝑁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𝒂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715000"/>
                <a:ext cx="1588512" cy="5549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Arc 104"/>
          <p:cNvSpPr/>
          <p:nvPr/>
        </p:nvSpPr>
        <p:spPr>
          <a:xfrm>
            <a:off x="2286000" y="4876800"/>
            <a:ext cx="609600" cy="533400"/>
          </a:xfrm>
          <a:prstGeom prst="arc">
            <a:avLst>
              <a:gd name="adj1" fmla="val 16200000"/>
              <a:gd name="adj2" fmla="val 557174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TextBox 105"/>
          <p:cNvSpPr txBox="1"/>
          <p:nvPr/>
        </p:nvSpPr>
        <p:spPr>
          <a:xfrm>
            <a:off x="2895600" y="5029200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107" name="Arc 106"/>
          <p:cNvSpPr/>
          <p:nvPr/>
        </p:nvSpPr>
        <p:spPr>
          <a:xfrm>
            <a:off x="2286000" y="5410200"/>
            <a:ext cx="609600" cy="533400"/>
          </a:xfrm>
          <a:prstGeom prst="arc">
            <a:avLst>
              <a:gd name="adj1" fmla="val 16200000"/>
              <a:gd name="adj2" fmla="val 557174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4419600" y="1752600"/>
            <a:ext cx="990600" cy="457200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4724400" y="6019800"/>
            <a:ext cx="1752600" cy="685800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TextBox 109"/>
          <p:cNvSpPr txBox="1"/>
          <p:nvPr/>
        </p:nvSpPr>
        <p:spPr>
          <a:xfrm>
            <a:off x="2856931" y="5506872"/>
            <a:ext cx="87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19162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78" grpId="0"/>
      <p:bldP spid="79" grpId="0"/>
      <p:bldP spid="80" grpId="0"/>
      <p:bldP spid="81" grpId="0" animBg="1"/>
      <p:bldP spid="84" grpId="0"/>
      <p:bldP spid="85" grpId="0"/>
      <p:bldP spid="87" grpId="0"/>
      <p:bldP spid="87" grpId="1"/>
      <p:bldP spid="88" grpId="0" animBg="1"/>
      <p:bldP spid="90" grpId="0"/>
      <p:bldP spid="91" grpId="0"/>
      <p:bldP spid="92" grpId="0"/>
      <p:bldP spid="93" grpId="0"/>
      <p:bldP spid="94" grpId="0"/>
      <p:bldP spid="96" grpId="0"/>
      <p:bldP spid="97" grpId="0"/>
      <p:bldP spid="98" grpId="0"/>
      <p:bldP spid="99" grpId="0" animBg="1"/>
      <p:bldP spid="100" grpId="0"/>
      <p:bldP spid="101" grpId="0" animBg="1"/>
      <p:bldP spid="102" grpId="0"/>
      <p:bldP spid="103" grpId="0"/>
      <p:bldP spid="104" grpId="0"/>
      <p:bldP spid="105" grpId="0" animBg="1"/>
      <p:bldP spid="106" grpId="0"/>
      <p:bldP spid="107" grpId="0" animBg="1"/>
      <p:bldP spid="108" grpId="0" animBg="1"/>
      <p:bldP spid="109" grpId="0" animBg="1"/>
      <p:bldP spid="11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E327B9-9B39-4037-BE7C-19E6EE9B28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0D82EA-F89C-443C-88F5-D2B743E8B8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20CE11-37E1-460B-BF5B-5AD47FC9CD3E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531</TotalTime>
  <Words>620</Words>
  <Application>Microsoft Office PowerPoint</Application>
  <PresentationFormat>On-screen Show (4:3)</PresentationFormat>
  <Paragraphs>134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HGSSoeiKakupoptai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Vectors</vt:lpstr>
      <vt:lpstr>Vectors</vt:lpstr>
      <vt:lpstr>Vectors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117</cp:revision>
  <dcterms:created xsi:type="dcterms:W3CDTF">2017-08-14T15:35:38Z</dcterms:created>
  <dcterms:modified xsi:type="dcterms:W3CDTF">2020-12-17T10:34:40Z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