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9" r:id="rId6"/>
    <p:sldId id="258" r:id="rId7"/>
    <p:sldId id="262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B0E-4D05-44FD-8A1B-CB1C3A0D5AE3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C32B-18D8-435A-BA82-034B4B468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250878" y="2088452"/>
            <a:ext cx="4731103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Vectors</a:t>
            </a:r>
            <a:endParaRPr lang="ja-JP" altLang="en-US" sz="9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82695" y="3775203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9966" y="1825625"/>
                <a:ext cx="39624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1) Write the column vector for the translation of shape: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A to B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A to C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A to D</a:t>
                </a:r>
              </a:p>
              <a:p>
                <a:pPr marL="457200" indent="-457200">
                  <a:buAutoNum type="alphaL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lphaL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P divides the line AB in the ratio AP:PB = 7:2. Find: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𝑃𝐵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      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𝑃𝐵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9966" y="1825625"/>
                <a:ext cx="3962400" cy="4351338"/>
              </a:xfrm>
              <a:blipFill>
                <a:blip r:embed="rId2"/>
                <a:stretch>
                  <a:fillRect l="-2154" t="-1401" r="-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11338" y="1790791"/>
                <a:ext cx="39624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In each triangle, find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 to one decimal place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338" y="1790791"/>
                <a:ext cx="3962400" cy="4351338"/>
              </a:xfrm>
              <a:prstGeom prst="rect">
                <a:avLst/>
              </a:prstGeom>
              <a:blipFill>
                <a:blip r:embed="rId3"/>
                <a:stretch>
                  <a:fillRect l="-1692" t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4476205" y="2882537"/>
            <a:ext cx="1245326" cy="10885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695406" y="2882537"/>
            <a:ext cx="792481" cy="6357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484914" y="3509554"/>
            <a:ext cx="2002972" cy="4528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707086" y="2708366"/>
            <a:ext cx="966651" cy="8969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106194" y="3605349"/>
            <a:ext cx="1576253" cy="383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114903" y="2708365"/>
            <a:ext cx="574766" cy="1288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419600" y="4554582"/>
            <a:ext cx="1293222" cy="5268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30240" y="4554582"/>
            <a:ext cx="679268" cy="14369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32662" y="5085805"/>
            <a:ext cx="1985555" cy="9056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06194" y="4537165"/>
            <a:ext cx="1584961" cy="513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31726" y="4537166"/>
            <a:ext cx="383178" cy="1158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731726" y="5050972"/>
            <a:ext cx="1976845" cy="6444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833257" y="3126377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4777" y="3770811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04708" y="2856411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596743" y="3836126"/>
            <a:ext cx="914400" cy="914400"/>
          </a:xfrm>
          <a:prstGeom prst="arc">
            <a:avLst>
              <a:gd name="adj1" fmla="val 2680792"/>
              <a:gd name="adj2" fmla="val 55682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139543" y="5329646"/>
            <a:ext cx="914400" cy="914400"/>
          </a:xfrm>
          <a:prstGeom prst="arc">
            <a:avLst>
              <a:gd name="adj1" fmla="val 18124932"/>
              <a:gd name="adj2" fmla="val 203008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264332" y="2181498"/>
            <a:ext cx="914400" cy="914400"/>
          </a:xfrm>
          <a:prstGeom prst="arc">
            <a:avLst>
              <a:gd name="adj1" fmla="val 4051236"/>
              <a:gd name="adj2" fmla="val 69771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820297" y="3753394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573485" y="305670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71359" y="2978330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13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8377646" y="3143795"/>
            <a:ext cx="914400" cy="914400"/>
          </a:xfrm>
          <a:prstGeom prst="arc">
            <a:avLst>
              <a:gd name="adj1" fmla="val 10138226"/>
              <a:gd name="adj2" fmla="val 126350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553201" y="3609704"/>
            <a:ext cx="914400" cy="914400"/>
          </a:xfrm>
          <a:prstGeom prst="arc">
            <a:avLst>
              <a:gd name="adj1" fmla="val 18051251"/>
              <a:gd name="adj2" fmla="val 204134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381898" y="3910150"/>
            <a:ext cx="914400" cy="914400"/>
          </a:xfrm>
          <a:prstGeom prst="arc">
            <a:avLst>
              <a:gd name="adj1" fmla="val 5199485"/>
              <a:gd name="adj2" fmla="val 836723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4850674" y="445878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43749" y="494646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085806" y="54864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79772" y="5242559"/>
            <a:ext cx="313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585166" y="538189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18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68046" y="4458787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27817" y="4702628"/>
            <a:ext cx="495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81897" y="476358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89074" y="351826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959634" y="334409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693817" y="2416629"/>
                <a:ext cx="323550" cy="357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817" y="2416629"/>
                <a:ext cx="323550" cy="357085"/>
              </a:xfrm>
              <a:prstGeom prst="rect">
                <a:avLst/>
              </a:prstGeom>
              <a:blipFill>
                <a:blip r:embed="rId4"/>
                <a:stretch>
                  <a:fillRect t="-1695"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628503" y="2865120"/>
                <a:ext cx="458202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503" y="2865120"/>
                <a:ext cx="458202" cy="362215"/>
              </a:xfrm>
              <a:prstGeom prst="rect">
                <a:avLst/>
              </a:prstGeom>
              <a:blipFill>
                <a:blip r:embed="rId5"/>
                <a:stretch>
                  <a:fillRect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624148" y="3304902"/>
                <a:ext cx="458202" cy="3578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148" y="3304902"/>
                <a:ext cx="458202" cy="357855"/>
              </a:xfrm>
              <a:prstGeom prst="rect">
                <a:avLst/>
              </a:prstGeom>
              <a:blipFill>
                <a:blip r:embed="rId6"/>
                <a:stretch>
                  <a:fillRect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80053" y="5750673"/>
                <a:ext cx="147476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53" y="5750673"/>
                <a:ext cx="147476" cy="403316"/>
              </a:xfrm>
              <a:prstGeom prst="rect">
                <a:avLst/>
              </a:prstGeom>
              <a:blipFill>
                <a:blip r:embed="rId7"/>
                <a:stretch>
                  <a:fillRect l="-29167" r="-25000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868773" y="5755027"/>
                <a:ext cx="147476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773" y="5755027"/>
                <a:ext cx="147476" cy="403316"/>
              </a:xfrm>
              <a:prstGeom prst="rect">
                <a:avLst/>
              </a:prstGeom>
              <a:blipFill>
                <a:blip r:embed="rId8"/>
                <a:stretch>
                  <a:fillRect l="-29167" r="-250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987824" y="5733256"/>
                <a:ext cx="147476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733256"/>
                <a:ext cx="147476" cy="403316"/>
              </a:xfrm>
              <a:prstGeom prst="rect">
                <a:avLst/>
              </a:prstGeom>
              <a:blipFill>
                <a:blip r:embed="rId9"/>
                <a:stretch>
                  <a:fillRect l="-29167" r="-25000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90308" y="2629989"/>
                <a:ext cx="53649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08" y="2629989"/>
                <a:ext cx="536494" cy="215444"/>
              </a:xfrm>
              <a:prstGeom prst="rect">
                <a:avLst/>
              </a:prstGeom>
              <a:blipFill>
                <a:blip r:embed="rId10"/>
                <a:stretch>
                  <a:fillRect l="-6818" r="-6818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103325" y="3827417"/>
                <a:ext cx="4290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325" y="3827417"/>
                <a:ext cx="429092" cy="215444"/>
              </a:xfrm>
              <a:prstGeom prst="rect">
                <a:avLst/>
              </a:prstGeom>
              <a:blipFill>
                <a:blip r:embed="rId11"/>
                <a:stretch>
                  <a:fillRect l="-8451" r="-704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320936" y="5712822"/>
                <a:ext cx="3216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936" y="5712822"/>
                <a:ext cx="321691" cy="215444"/>
              </a:xfrm>
              <a:prstGeom prst="rect">
                <a:avLst/>
              </a:prstGeom>
              <a:blipFill>
                <a:blip r:embed="rId12"/>
                <a:stretch>
                  <a:fillRect l="-15094" r="-1132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945085" y="5682342"/>
                <a:ext cx="4290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085" y="5682342"/>
                <a:ext cx="429092" cy="215444"/>
              </a:xfrm>
              <a:prstGeom prst="rect">
                <a:avLst/>
              </a:prstGeom>
              <a:blipFill>
                <a:blip r:embed="rId13"/>
                <a:stretch>
                  <a:fillRect l="-8451" r="-704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6" name="Group 115"/>
          <p:cNvGrpSpPr/>
          <p:nvPr/>
        </p:nvGrpSpPr>
        <p:grpSpPr>
          <a:xfrm>
            <a:off x="2267744" y="2564904"/>
            <a:ext cx="1728194" cy="1728194"/>
            <a:chOff x="179512" y="404664"/>
            <a:chExt cx="1728194" cy="1728194"/>
          </a:xfrm>
        </p:grpSpPr>
        <p:cxnSp>
          <p:nvCxnSpPr>
            <p:cNvPr id="83" name="Straight Connector 82"/>
            <p:cNvCxnSpPr/>
            <p:nvPr/>
          </p:nvCxnSpPr>
          <p:spPr>
            <a:xfrm flipH="1">
              <a:off x="179514" y="404664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95536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611560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827584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043608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1259632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1475656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691680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907704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>
              <a:off x="-684582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>
              <a:off x="-468558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>
              <a:off x="-252534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>
              <a:off x="-36510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>
              <a:off x="179514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>
              <a:off x="395538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 flipH="1">
              <a:off x="611562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>
              <a:off x="827586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>
              <a:off x="1043610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179512" y="62068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179514" y="836712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179512" y="1052736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179514" y="1268760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179512" y="1484784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>
              <a:off x="179514" y="170080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H="1">
              <a:off x="179512" y="1916832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179512" y="2132856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Right Triangle 116"/>
          <p:cNvSpPr/>
          <p:nvPr/>
        </p:nvSpPr>
        <p:spPr>
          <a:xfrm>
            <a:off x="2483768" y="2996952"/>
            <a:ext cx="432048" cy="648072"/>
          </a:xfrm>
          <a:prstGeom prst="rtTriangle">
            <a:avLst/>
          </a:prstGeom>
          <a:solidFill>
            <a:srgbClr val="FF0000">
              <a:alpha val="21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ight Triangle 117"/>
          <p:cNvSpPr/>
          <p:nvPr/>
        </p:nvSpPr>
        <p:spPr>
          <a:xfrm>
            <a:off x="3347864" y="2564904"/>
            <a:ext cx="432048" cy="648072"/>
          </a:xfrm>
          <a:prstGeom prst="rtTriangle">
            <a:avLst/>
          </a:prstGeom>
          <a:solidFill>
            <a:srgbClr val="FF0000">
              <a:alpha val="21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ight Triangle 118"/>
          <p:cNvSpPr/>
          <p:nvPr/>
        </p:nvSpPr>
        <p:spPr>
          <a:xfrm>
            <a:off x="3563888" y="3429000"/>
            <a:ext cx="432048" cy="648072"/>
          </a:xfrm>
          <a:prstGeom prst="rtTriangle">
            <a:avLst/>
          </a:prstGeom>
          <a:solidFill>
            <a:srgbClr val="FF0000">
              <a:alpha val="21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ight Triangle 119"/>
          <p:cNvSpPr/>
          <p:nvPr/>
        </p:nvSpPr>
        <p:spPr>
          <a:xfrm>
            <a:off x="2267744" y="3645024"/>
            <a:ext cx="432048" cy="648072"/>
          </a:xfrm>
          <a:prstGeom prst="rtTriangle">
            <a:avLst/>
          </a:prstGeom>
          <a:solidFill>
            <a:srgbClr val="FF0000">
              <a:alpha val="21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2411760" y="321297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195736" y="393305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563888" y="371703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275856" y="2780928"/>
            <a:ext cx="314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11A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has both magnitude and direction. You can represent a vector using a directed line segment.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420888"/>
            <a:ext cx="3200400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vector can be represented as a directed line segment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Two vectors are equal if they have the same magnitude and direction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Two vectors are parallel if they have the same direction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can add vectors using the triangle law of addition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347864" y="5105400"/>
            <a:ext cx="1376536" cy="4118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05400" y="4953000"/>
            <a:ext cx="19812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086600" y="4876800"/>
            <a:ext cx="1345442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105400" y="4876800"/>
            <a:ext cx="33528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00600" y="47244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0" y="4648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200" y="5791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352800" y="3886200"/>
            <a:ext cx="14478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57800" y="38862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43600" y="3581400"/>
            <a:ext cx="990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81591" y="3733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latin typeface="Comic Sans MS" pitchFamily="66" charset="0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1660" y="3657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3</a:t>
            </a:r>
            <a:r>
              <a:rPr lang="en-GB" b="1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15000" y="6172200"/>
                <a:ext cx="22189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𝐴𝐶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𝐴𝐵</m:t>
                      </m:r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𝐵𝐶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172200"/>
                <a:ext cx="221894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867400" y="6248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05600" y="6248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391400" y="6248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has both magnitude and direction. You can represent a vector using a directed line segment.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28600" y="2420888"/>
            <a:ext cx="32004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OACB is a parallelogram. The points P, Q, M and N are the midpoints of the sides.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OA = </a:t>
            </a:r>
            <a:r>
              <a:rPr lang="en-GB" sz="1400" b="1" dirty="0">
                <a:latin typeface="Comic Sans MS" pitchFamily="66" charset="0"/>
              </a:rPr>
              <a:t>a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OB = </a:t>
            </a:r>
            <a:r>
              <a:rPr lang="en-GB" sz="1400" b="1" dirty="0">
                <a:latin typeface="Comic Sans MS" pitchFamily="66" charset="0"/>
              </a:rPr>
              <a:t>b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Express the following in terms of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a) OC	b) AB	c) QC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d) CN	e) QN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547664" y="34290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47664" y="4005064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99592" y="5157192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835696" y="5157192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771800" y="5157192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331640" y="5949280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267744" y="5949280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495800" y="1676400"/>
            <a:ext cx="1143000" cy="2057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715000" y="1676400"/>
            <a:ext cx="1143000" cy="2057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934200" y="1676400"/>
            <a:ext cx="1143000" cy="2057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95800" y="37338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38800" y="1676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26670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029200" y="2667000"/>
            <a:ext cx="365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81800" y="3733800"/>
            <a:ext cx="314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91200" y="34290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P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1000" y="3733800"/>
            <a:ext cx="3481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43800" y="2514600"/>
            <a:ext cx="3481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96000" y="23622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05600" y="1371600"/>
            <a:ext cx="364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Q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410200" y="13716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029052" y="137160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C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5638800" y="1676400"/>
            <a:ext cx="2443255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858000" y="16764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495800" y="1676400"/>
            <a:ext cx="1143000" cy="2057401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495800" y="3733800"/>
            <a:ext cx="2438400" cy="183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86400" y="38100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Comic Sans MS" pitchFamily="66" charset="0"/>
              </a:rPr>
              <a:t>b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24400" y="24384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Comic Sans MS" pitchFamily="66" charset="0"/>
              </a:rPr>
              <a:t>a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4495800" y="1676400"/>
            <a:ext cx="1143000" cy="20574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8768" y="544522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+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93168" y="5445224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-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6934200" y="1676400"/>
            <a:ext cx="1143000" cy="20574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83768" y="544522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97496" y="6237312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835696" y="6237312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- 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7543800" y="1676400"/>
            <a:ext cx="533400" cy="9906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33800" y="4419600"/>
            <a:ext cx="505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What can you deduce about AB and QN, looking at the vectors?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38600" y="5334000"/>
                <a:ext cx="1401153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𝒃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1401153" cy="4047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477000" y="5334000"/>
                <a:ext cx="175964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/>
                            </a:rPr>
                            <m:t>𝑄𝑁</m:t>
                          </m:r>
                        </m:e>
                      </m:ac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𝒃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334000"/>
                <a:ext cx="1759648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477000" y="6096000"/>
                <a:ext cx="178529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latin typeface="Cambria Math"/>
                            </a:rPr>
                            <m:t>𝑄𝑁</m:t>
                          </m:r>
                        </m:e>
                      </m:ac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1" i="1" smtClean="0">
                          <a:latin typeface="Cambria Math"/>
                        </a:rPr>
                        <m:t>𝒃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𝒂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096000"/>
                <a:ext cx="1785296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4648200" y="571500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391400" y="662940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733800" y="5943600"/>
            <a:ext cx="2057401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QN is a multiple of AB, so they are parallel!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7162800" y="4419600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001000" y="4419600"/>
            <a:ext cx="228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89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2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2" grpId="0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has both magnitude and direction. You can represent a vector using a directed line segment.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228600" y="2492896"/>
            <a:ext cx="3200400" cy="41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In triangle OAB, M is the midpoint of OA and N divides AB in the ratio 1:2.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OM = </a:t>
            </a:r>
            <a:r>
              <a:rPr lang="en-GB" sz="1400" b="1" dirty="0">
                <a:latin typeface="Comic Sans MS" pitchFamily="66" charset="0"/>
              </a:rPr>
              <a:t>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OB = </a:t>
            </a:r>
            <a:r>
              <a:rPr lang="en-GB" sz="1400" b="1" dirty="0">
                <a:latin typeface="Comic Sans MS" pitchFamily="66" charset="0"/>
              </a:rPr>
              <a:t>b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Express ON in terms of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b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1547664" y="3212976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547664" y="3501008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259632" y="414908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724400" y="1835150"/>
            <a:ext cx="1752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6477000" y="1835150"/>
            <a:ext cx="20574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4724400" y="3435350"/>
            <a:ext cx="381000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324600" y="153035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543216" y="35115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405173" y="328295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76850" y="225425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092950" y="206375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81" name="Oval 80"/>
          <p:cNvSpPr/>
          <p:nvPr/>
        </p:nvSpPr>
        <p:spPr>
          <a:xfrm>
            <a:off x="7010400" y="22923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4724400" y="2971800"/>
            <a:ext cx="508000" cy="46355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724400" y="3435350"/>
            <a:ext cx="1852613" cy="1143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897176" y="27070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320627" y="3628883"/>
            <a:ext cx="290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5613779" y="2162409"/>
            <a:ext cx="508000" cy="46355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796603" y="193286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88" name="Oval 87"/>
          <p:cNvSpPr/>
          <p:nvPr/>
        </p:nvSpPr>
        <p:spPr>
          <a:xfrm>
            <a:off x="5562600" y="2514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5970344" y="1833858"/>
            <a:ext cx="508000" cy="46355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731330" y="1817337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774379" y="269413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95536" y="4725144"/>
                <a:ext cx="1596078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𝑂𝑁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𝑂𝐴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𝐴𝑁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25144"/>
                <a:ext cx="1596078" cy="3701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390696" y="1819384"/>
                <a:ext cx="1002967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𝑂𝐴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696" y="1819384"/>
                <a:ext cx="1002967" cy="370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905296" y="1133584"/>
                <a:ext cx="1202573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𝐴𝑁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296" y="1133584"/>
                <a:ext cx="1202573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4495800" y="3886200"/>
            <a:ext cx="441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Use the ratio. If N divides AB in the ratio 1:2, show this on the diagram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see now that AN is one-third of AB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therefore need to know AB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get from A to B, use AO + OB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724400" y="5105400"/>
                <a:ext cx="1568057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𝐴𝑂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105400"/>
                <a:ext cx="1568057" cy="3701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724400" y="5638800"/>
                <a:ext cx="1535099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=−2</m:t>
                      </m:r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638800"/>
                <a:ext cx="1535099" cy="3701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724400" y="6096000"/>
                <a:ext cx="1766959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𝐴𝑁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096000"/>
                <a:ext cx="1766959" cy="554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>
            <a:off x="6324600" y="5334000"/>
            <a:ext cx="609600" cy="533400"/>
          </a:xfrm>
          <a:prstGeom prst="arc">
            <a:avLst>
              <a:gd name="adj1" fmla="val 16200000"/>
              <a:gd name="adj2" fmla="val 557174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6934200" y="5410200"/>
            <a:ext cx="1686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AO and OB</a:t>
            </a:r>
          </a:p>
        </p:txBody>
      </p:sp>
      <p:sp>
        <p:nvSpPr>
          <p:cNvPr id="101" name="Arc 100"/>
          <p:cNvSpPr/>
          <p:nvPr/>
        </p:nvSpPr>
        <p:spPr>
          <a:xfrm>
            <a:off x="6324600" y="5867400"/>
            <a:ext cx="609600" cy="533400"/>
          </a:xfrm>
          <a:prstGeom prst="arc">
            <a:avLst>
              <a:gd name="adj1" fmla="val 16200000"/>
              <a:gd name="adj2" fmla="val 557174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6934200" y="601980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AN =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381000" y="5105400"/>
                <a:ext cx="226369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𝑂𝑁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+−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105400"/>
                <a:ext cx="2263697" cy="5549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381000" y="5715000"/>
                <a:ext cx="1588512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𝑂𝑁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715000"/>
                <a:ext cx="1588512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Arc 104"/>
          <p:cNvSpPr/>
          <p:nvPr/>
        </p:nvSpPr>
        <p:spPr>
          <a:xfrm>
            <a:off x="2286000" y="4876800"/>
            <a:ext cx="609600" cy="533400"/>
          </a:xfrm>
          <a:prstGeom prst="arc">
            <a:avLst>
              <a:gd name="adj1" fmla="val 16200000"/>
              <a:gd name="adj2" fmla="val 557174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2895600" y="5029200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107" name="Arc 106"/>
          <p:cNvSpPr/>
          <p:nvPr/>
        </p:nvSpPr>
        <p:spPr>
          <a:xfrm>
            <a:off x="2286000" y="5410200"/>
            <a:ext cx="609600" cy="533400"/>
          </a:xfrm>
          <a:prstGeom prst="arc">
            <a:avLst>
              <a:gd name="adj1" fmla="val 16200000"/>
              <a:gd name="adj2" fmla="val 557174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419600" y="1752600"/>
            <a:ext cx="990600" cy="4572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4724400" y="6019800"/>
            <a:ext cx="1752600" cy="685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/>
          <p:cNvSpPr txBox="1"/>
          <p:nvPr/>
        </p:nvSpPr>
        <p:spPr>
          <a:xfrm>
            <a:off x="2856931" y="5506872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19162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/>
      <p:bldP spid="80" grpId="0"/>
      <p:bldP spid="81" grpId="0" animBg="1"/>
      <p:bldP spid="84" grpId="0"/>
      <p:bldP spid="85" grpId="0"/>
      <p:bldP spid="87" grpId="0"/>
      <p:bldP spid="87" grpId="1"/>
      <p:bldP spid="88" grpId="0" animBg="1"/>
      <p:bldP spid="90" grpId="0"/>
      <p:bldP spid="91" grpId="0"/>
      <p:bldP spid="92" grpId="0"/>
      <p:bldP spid="93" grpId="0"/>
      <p:bldP spid="94" grpId="0"/>
      <p:bldP spid="96" grpId="0"/>
      <p:bldP spid="97" grpId="0"/>
      <p:bldP spid="98" grpId="0"/>
      <p:bldP spid="99" grpId="0" animBg="1"/>
      <p:bldP spid="100" grpId="0"/>
      <p:bldP spid="101" grpId="0" animBg="1"/>
      <p:bldP spid="102" grpId="0"/>
      <p:bldP spid="103" grpId="0"/>
      <p:bldP spid="104" grpId="0"/>
      <p:bldP spid="105" grpId="0" animBg="1"/>
      <p:bldP spid="106" grpId="0"/>
      <p:bldP spid="107" grpId="0" animBg="1"/>
      <p:bldP spid="108" grpId="0" animBg="1"/>
      <p:bldP spid="109" grpId="0" animBg="1"/>
      <p:bldP spid="1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327B9-9B39-4037-BE7C-19E6EE9B2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D82EA-F89C-443C-88F5-D2B743E8B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0CE11-37E1-460B-BF5B-5AD47FC9CD3E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</TotalTime>
  <Words>620</Words>
  <Application>Microsoft Office PowerPoint</Application>
  <PresentationFormat>On-screen Show (4:3)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117</cp:revision>
  <dcterms:created xsi:type="dcterms:W3CDTF">2017-08-14T15:35:38Z</dcterms:created>
  <dcterms:modified xsi:type="dcterms:W3CDTF">2020-12-17T10:34:40Z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