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mv" ContentType="video/x-ms-wmv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737" r:id="rId5"/>
    <p:sldId id="482" r:id="rId6"/>
    <p:sldId id="799" r:id="rId7"/>
    <p:sldId id="800" r:id="rId8"/>
    <p:sldId id="801" r:id="rId9"/>
    <p:sldId id="802" r:id="rId10"/>
    <p:sldId id="80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04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75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62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48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34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683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650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4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60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624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F5FD-9527-4885-BB3C-900525AF2037}" type="datetimeFigureOut">
              <a:rPr lang="en-GB" smtClean="0"/>
              <a:t>30/12/2020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FD94-CDBC-4DB5-A5A5-5B7588141A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016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0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5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4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2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1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7.png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A027-FDE0-4003-93C9-8C9FB8BA4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162" y="2362738"/>
            <a:ext cx="8829675" cy="1325563"/>
          </a:xfrm>
        </p:spPr>
        <p:txBody>
          <a:bodyPr/>
          <a:lstStyle/>
          <a:p>
            <a:pPr algn="ctr"/>
            <a:r>
              <a:rPr lang="en-GB" b="1" dirty="0"/>
              <a:t>Integrating standard functions (11.1)</a:t>
            </a:r>
          </a:p>
        </p:txBody>
      </p:sp>
    </p:spTree>
    <p:extLst>
      <p:ext uri="{BB962C8B-B14F-4D97-AF65-F5344CB8AC3E}">
        <p14:creationId xmlns:p14="http://schemas.microsoft.com/office/powerpoint/2010/main" val="362232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sty m:val="p"/>
                        </m:rPr>
                        <a:rPr lang="en-GB" altLang="en-US" sz="2700" b="0" i="0" dirty="0" smtClean="0">
                          <a:latin typeface="Cambria Math" panose="02040503050406030204" pitchFamily="18" charset="0"/>
                        </a:rPr>
                        <m:t>cos</m:t>
                      </m:r>
                      <m:d>
                        <m:d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52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altLang="en-US" sz="27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52"/>
                </a:xfrm>
                <a:prstGeom prst="rect">
                  <a:avLst/>
                </a:prstGeom>
                <a:blipFill>
                  <a:blip r:embed="rId5"/>
                  <a:stretch>
                    <a:fillRect l="-2350" b="-6838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2" y="3610506"/>
            <a:ext cx="2860462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2" y="4785781"/>
            <a:ext cx="2860462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50" y="2685"/>
                  <a:ext cx="1758" cy="52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50" y="2685"/>
                  <a:ext cx="1758" cy="525"/>
                </a:xfrm>
                <a:prstGeom prst="rect">
                  <a:avLst/>
                </a:prstGeom>
                <a:blipFill>
                  <a:blip r:embed="rId7"/>
                  <a:stretch>
                    <a:fillRect l="-1322"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1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782957" y="3512585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60335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i="1" dirty="0" smtClean="0"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altLang="en-US" sz="27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dirty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dirty="0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685"/>
                  <a:ext cx="1733" cy="527"/>
                </a:xfrm>
                <a:prstGeom prst="rect">
                  <a:avLst/>
                </a:prstGeom>
                <a:blipFill>
                  <a:blip r:embed="rId5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0" y="3622552"/>
            <a:ext cx="312059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1" y="4785781"/>
            <a:ext cx="312059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2" y="2685"/>
                  <a:ext cx="1786" cy="52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a:rPr lang="en-GB" altLang="en-US" sz="270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2" y="2685"/>
                  <a:ext cx="1786" cy="527"/>
                </a:xfrm>
                <a:prstGeom prst="rect">
                  <a:avLst/>
                </a:prstGeom>
                <a:blipFill>
                  <a:blip r:embed="rId7"/>
                  <a:stretch>
                    <a:fillRect b="-9009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2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41919" y="4674519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18616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p:sp>
          <p:nvSpPr>
            <p:cNvPr id="3089" name="Text Box 12"/>
            <p:cNvSpPr txBox="1">
              <a:spLocks noChangeArrowheads="1"/>
            </p:cNvSpPr>
            <p:nvPr/>
          </p:nvSpPr>
          <p:spPr bwMode="auto">
            <a:xfrm>
              <a:off x="3362" y="2754"/>
              <a:ext cx="1733" cy="393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2700" dirty="0"/>
                <a:t>d) ?</a:t>
              </a:r>
              <a:endParaRPr lang="en-GB" altLang="en-US" sz="2700" b="0" dirty="0"/>
            </a:p>
          </p:txBody>
        </p:sp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0" y="3622552"/>
            <a:ext cx="312059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5"/>
                  <a:stretch>
                    <a:fillRect l="-1279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1" y="4785781"/>
            <a:ext cx="312059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cosec</m:t>
                          </m:r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GB" altLang="en-US" sz="24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)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7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3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41919" y="3580924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955064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0" y="3622552"/>
            <a:ext cx="312059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1" y="4785781"/>
            <a:ext cx="312059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</m:e>
                            <m:sup>
                              <m: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4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4921326" y="353630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420818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8" y="3610507"/>
            <a:ext cx="2981781" cy="931244"/>
            <a:chOff x="3161" y="2537"/>
            <a:chExt cx="1814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201" y="2672"/>
                  <a:ext cx="1733" cy="393"/>
                </a:xfrm>
                <a:prstGeom prst="rect">
                  <a:avLst/>
                </a:prstGeom>
                <a:blipFill>
                  <a:blip r:embed="rId4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0" y="3622552"/>
            <a:ext cx="312059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cosec</m:t>
                      </m:r>
                      <m:d>
                        <m:d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9" y="2751"/>
                  <a:ext cx="1661" cy="393"/>
                </a:xfrm>
                <a:prstGeom prst="rect">
                  <a:avLst/>
                </a:prstGeom>
                <a:blipFill>
                  <a:blip r:embed="rId6"/>
                  <a:stretch>
                    <a:fillRect l="-1279"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1" y="4785781"/>
            <a:ext cx="312059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cot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6" y="2709"/>
                  <a:ext cx="1786" cy="393"/>
                </a:xfrm>
                <a:prstGeom prst="rect">
                  <a:avLst/>
                </a:prstGeom>
                <a:blipFill>
                  <a:blip r:embed="rId7"/>
                  <a:stretch>
                    <a:fillRect t="-10843" b="-31325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US" alt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GB" altLang="en-US" sz="2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altLang="en-US" sz="2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altLang="en-US" sz="2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5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24717" y="3452792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78245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9"/>
          <p:cNvGrpSpPr>
            <a:grpSpLocks/>
          </p:cNvGrpSpPr>
          <p:nvPr/>
        </p:nvGrpSpPr>
        <p:grpSpPr bwMode="auto">
          <a:xfrm>
            <a:off x="5191546" y="3610507"/>
            <a:ext cx="3027805" cy="931244"/>
            <a:chOff x="3161" y="2537"/>
            <a:chExt cx="1842" cy="720"/>
          </a:xfrm>
          <a:solidFill>
            <a:srgbClr val="FFC000"/>
          </a:solidFill>
        </p:grpSpPr>
        <p:sp>
          <p:nvSpPr>
            <p:cNvPr id="3090" name="AutoShape 6"/>
            <p:cNvSpPr>
              <a:spLocks noChangeArrowheads="1"/>
            </p:cNvSpPr>
            <p:nvPr/>
          </p:nvSpPr>
          <p:spPr bwMode="auto">
            <a:xfrm>
              <a:off x="3161" y="2537"/>
              <a:ext cx="1842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175" y="2664"/>
                  <a:ext cx="1814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b)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270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2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175" y="2664"/>
                  <a:ext cx="1814" cy="393"/>
                </a:xfrm>
                <a:prstGeom prst="rect">
                  <a:avLst/>
                </a:prstGeom>
                <a:blipFill>
                  <a:blip r:embed="rId4"/>
                  <a:stretch>
                    <a:fillRect l="-2245" t="-1071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2" name="Group 10"/>
          <p:cNvGrpSpPr>
            <a:grpSpLocks/>
          </p:cNvGrpSpPr>
          <p:nvPr/>
        </p:nvGrpSpPr>
        <p:grpSpPr bwMode="auto">
          <a:xfrm>
            <a:off x="5191548" y="4785781"/>
            <a:ext cx="2981781" cy="931245"/>
            <a:chOff x="3322" y="2602"/>
            <a:chExt cx="1814" cy="720"/>
          </a:xfrm>
          <a:solidFill>
            <a:schemeClr val="bg1"/>
          </a:solidFill>
        </p:grpSpPr>
        <p:sp>
          <p:nvSpPr>
            <p:cNvPr id="3" name="AutoShape 11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9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d)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b="0" dirty="0"/>
                </a:p>
              </p:txBody>
            </p:sp>
          </mc:Choice>
          <mc:Fallback xmlns="">
            <p:sp>
              <p:nvSpPr>
                <p:cNvPr id="3089" name="Text 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62" y="2754"/>
                  <a:ext cx="1733" cy="393"/>
                </a:xfrm>
                <a:prstGeom prst="rect">
                  <a:avLst/>
                </a:prstGeom>
                <a:blipFill>
                  <a:blip r:embed="rId5"/>
                  <a:stretch>
                    <a:fillRect t="-9524" b="-30952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5" name="Group 13"/>
          <p:cNvGrpSpPr>
            <a:grpSpLocks/>
          </p:cNvGrpSpPr>
          <p:nvPr/>
        </p:nvGrpSpPr>
        <p:grpSpPr bwMode="auto">
          <a:xfrm>
            <a:off x="1141910" y="3622552"/>
            <a:ext cx="3120599" cy="931245"/>
            <a:chOff x="3322" y="2602"/>
            <a:chExt cx="1814" cy="720"/>
          </a:xfrm>
          <a:solidFill>
            <a:srgbClr val="00B050"/>
          </a:solidFill>
        </p:grpSpPr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87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388" y="2688"/>
                  <a:ext cx="1661" cy="57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a)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en-GB" altLang="en-US" sz="2700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3087" name="Text 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" y="2688"/>
                  <a:ext cx="1661" cy="571"/>
                </a:xfrm>
                <a:prstGeom prst="rect">
                  <a:avLst/>
                </a:prstGeom>
                <a:blipFill>
                  <a:blip r:embed="rId6"/>
                  <a:stretch>
                    <a:fillRect l="-3412" b="-8197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88" name="Group 16"/>
          <p:cNvGrpSpPr>
            <a:grpSpLocks/>
          </p:cNvGrpSpPr>
          <p:nvPr/>
        </p:nvGrpSpPr>
        <p:grpSpPr bwMode="auto">
          <a:xfrm>
            <a:off x="1141911" y="4785781"/>
            <a:ext cx="3120599" cy="931245"/>
            <a:chOff x="3322" y="2602"/>
            <a:chExt cx="1814" cy="720"/>
          </a:xfrm>
          <a:solidFill>
            <a:srgbClr val="FF0000"/>
          </a:solidFill>
        </p:grpSpPr>
        <p:sp>
          <p:nvSpPr>
            <p:cNvPr id="3084" name="AutoShape 17"/>
            <p:cNvSpPr>
              <a:spLocks noChangeArrowheads="1"/>
            </p:cNvSpPr>
            <p:nvPr/>
          </p:nvSpPr>
          <p:spPr bwMode="auto">
            <a:xfrm>
              <a:off x="3322" y="2602"/>
              <a:ext cx="1814" cy="720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7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3325" y="2644"/>
                  <a:ext cx="1786" cy="571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en-GB" altLang="en-US" sz="2700" dirty="0"/>
                    <a:t>c)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altLang="en-US" sz="27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altLang="en-US" sz="27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altLang="en-US" sz="27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altLang="en-US" sz="27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sec</m:t>
                          </m:r>
                        </m:e>
                        <m:sup>
                          <m:r>
                            <a:rPr lang="en-GB" altLang="en-US" sz="2700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altLang="en-US" sz="27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a14:m>
                  <a:endParaRPr lang="en-GB" altLang="en-US" sz="2700" dirty="0"/>
                </a:p>
              </p:txBody>
            </p:sp>
          </mc:Choice>
          <mc:Fallback xmlns="">
            <p:sp>
              <p:nvSpPr>
                <p:cNvPr id="4" name="Text 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25" y="2644"/>
                  <a:ext cx="1786" cy="571"/>
                </a:xfrm>
                <a:prstGeom prst="rect">
                  <a:avLst/>
                </a:prstGeom>
                <a:blipFill>
                  <a:blip r:embed="rId7"/>
                  <a:stretch>
                    <a:fillRect l="-1786" b="-8264"/>
                  </a:stretch>
                </a:blip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AutoShape 20"/>
              <p:cNvSpPr>
                <a:spLocks noChangeArrowheads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altLang="en-US" sz="2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altLang="en-US" sz="240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altLang="en-US" sz="24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alt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altLang="en-US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n-GB" alt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altLang="en-US" sz="2400" dirty="0">
                  <a:latin typeface="+mn-lt"/>
                </a:endParaRPr>
              </a:p>
            </p:txBody>
          </p:sp>
        </mc:Choice>
        <mc:Fallback xmlns="">
          <p:sp>
            <p:nvSpPr>
              <p:cNvPr id="5" name="AutoShap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78" y="253544"/>
                <a:ext cx="4432968" cy="1151181"/>
              </a:xfrm>
              <a:prstGeom prst="roundRect">
                <a:avLst>
                  <a:gd name="adj" fmla="val 16667"/>
                </a:avLst>
              </a:prstGeom>
              <a:blipFill>
                <a:blip r:embed="rId8"/>
                <a:stretch>
                  <a:fillRect/>
                </a:stretch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79" name="Text Box 22"/>
          <p:cNvSpPr txBox="1">
            <a:spLocks noChangeArrowheads="1"/>
          </p:cNvSpPr>
          <p:nvPr/>
        </p:nvSpPr>
        <p:spPr bwMode="auto">
          <a:xfrm>
            <a:off x="1325167" y="1250157"/>
            <a:ext cx="184731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080" name="Text Box 23"/>
          <p:cNvSpPr txBox="1">
            <a:spLocks noChangeArrowheads="1"/>
          </p:cNvSpPr>
          <p:nvPr/>
        </p:nvSpPr>
        <p:spPr bwMode="auto">
          <a:xfrm>
            <a:off x="58307" y="317426"/>
            <a:ext cx="404813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500" dirty="0"/>
              <a:t>6</a:t>
            </a:r>
          </a:p>
        </p:txBody>
      </p:sp>
      <p:pic>
        <p:nvPicPr>
          <p:cNvPr id="20" name="Countdown_timer.wmv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5399604" y="252667"/>
            <a:ext cx="3520580" cy="2640435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56EAD616-51AC-410D-9DE1-A00F6404752D}"/>
              </a:ext>
            </a:extLst>
          </p:cNvPr>
          <p:cNvSpPr/>
          <p:nvPr/>
        </p:nvSpPr>
        <p:spPr>
          <a:xfrm>
            <a:off x="941919" y="3506758"/>
            <a:ext cx="3520580" cy="1151181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1148348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9FCAF2-D304-4C46-A8B7-BF1DC550C0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D3EE17-5511-47DE-919D-01C6D6ED23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A59B7-2E58-47CD-91DF-EC063E2AEEC8}">
  <ds:schemaRefs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395</Words>
  <Application>Microsoft Office PowerPoint</Application>
  <PresentationFormat>On-screen Show (4:3)</PresentationFormat>
  <Paragraphs>37</Paragraphs>
  <Slides>7</Slides>
  <Notes>0</Notes>
  <HiddenSlides>0</HiddenSlides>
  <MMClips>6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Integrating standard functions (11.1)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5- Radians</dc:title>
  <dc:creator>Berwick, Chris</dc:creator>
  <cp:lastModifiedBy>Gareth Westwater</cp:lastModifiedBy>
  <cp:revision>57</cp:revision>
  <dcterms:created xsi:type="dcterms:W3CDTF">2020-04-22T14:47:14Z</dcterms:created>
  <dcterms:modified xsi:type="dcterms:W3CDTF">2020-12-30T11:18:42Z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