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256" r:id="rId5"/>
    <p:sldId id="257" r:id="rId6"/>
    <p:sldId id="351" r:id="rId7"/>
    <p:sldId id="348" r:id="rId8"/>
    <p:sldId id="372" r:id="rId9"/>
    <p:sldId id="373" r:id="rId10"/>
    <p:sldId id="374" r:id="rId11"/>
    <p:sldId id="375" r:id="rId12"/>
    <p:sldId id="376" r:id="rId13"/>
    <p:sldId id="377" r:id="rId14"/>
    <p:sldId id="378" r:id="rId15"/>
    <p:sldId id="379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9933"/>
    <a:srgbClr val="CC0000"/>
    <a:srgbClr val="E6C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75000"/>
              </a:schemeClr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13" Type="http://schemas.openxmlformats.org/officeDocument/2006/relationships/image" Target="../media/image63.png"/><Relationship Id="rId3" Type="http://schemas.openxmlformats.org/officeDocument/2006/relationships/image" Target="../media/image43.png"/><Relationship Id="rId7" Type="http://schemas.openxmlformats.org/officeDocument/2006/relationships/image" Target="../media/image54.png"/><Relationship Id="rId12" Type="http://schemas.openxmlformats.org/officeDocument/2006/relationships/image" Target="../media/image62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11" Type="http://schemas.openxmlformats.org/officeDocument/2006/relationships/image" Target="../media/image61.png"/><Relationship Id="rId5" Type="http://schemas.openxmlformats.org/officeDocument/2006/relationships/image" Target="../media/image59.png"/><Relationship Id="rId10" Type="http://schemas.openxmlformats.org/officeDocument/2006/relationships/image" Target="../media/image60.png"/><Relationship Id="rId4" Type="http://schemas.openxmlformats.org/officeDocument/2006/relationships/image" Target="../media/image58.png"/><Relationship Id="rId9" Type="http://schemas.openxmlformats.org/officeDocument/2006/relationships/image" Target="../media/image5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13" Type="http://schemas.openxmlformats.org/officeDocument/2006/relationships/image" Target="../media/image70.png"/><Relationship Id="rId18" Type="http://schemas.openxmlformats.org/officeDocument/2006/relationships/image" Target="../media/image75.png"/><Relationship Id="rId3" Type="http://schemas.openxmlformats.org/officeDocument/2006/relationships/image" Target="../media/image43.png"/><Relationship Id="rId7" Type="http://schemas.openxmlformats.org/officeDocument/2006/relationships/image" Target="../media/image56.png"/><Relationship Id="rId12" Type="http://schemas.openxmlformats.org/officeDocument/2006/relationships/image" Target="../media/image69.png"/><Relationship Id="rId17" Type="http://schemas.openxmlformats.org/officeDocument/2006/relationships/image" Target="../media/image74.png"/><Relationship Id="rId2" Type="http://schemas.openxmlformats.org/officeDocument/2006/relationships/image" Target="../media/image64.png"/><Relationship Id="rId16" Type="http://schemas.openxmlformats.org/officeDocument/2006/relationships/image" Target="../media/image7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11" Type="http://schemas.openxmlformats.org/officeDocument/2006/relationships/image" Target="../media/image68.png"/><Relationship Id="rId5" Type="http://schemas.openxmlformats.org/officeDocument/2006/relationships/image" Target="../media/image54.png"/><Relationship Id="rId15" Type="http://schemas.openxmlformats.org/officeDocument/2006/relationships/image" Target="../media/image72.png"/><Relationship Id="rId10" Type="http://schemas.openxmlformats.org/officeDocument/2006/relationships/image" Target="../media/image67.png"/><Relationship Id="rId19" Type="http://schemas.openxmlformats.org/officeDocument/2006/relationships/image" Target="../media/image76.png"/><Relationship Id="rId4" Type="http://schemas.openxmlformats.org/officeDocument/2006/relationships/image" Target="../media/image53.png"/><Relationship Id="rId9" Type="http://schemas.openxmlformats.org/officeDocument/2006/relationships/image" Target="../media/image66.png"/><Relationship Id="rId14" Type="http://schemas.openxmlformats.org/officeDocument/2006/relationships/image" Target="../media/image7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png"/><Relationship Id="rId13" Type="http://schemas.openxmlformats.org/officeDocument/2006/relationships/image" Target="../media/image82.png"/><Relationship Id="rId3" Type="http://schemas.openxmlformats.org/officeDocument/2006/relationships/image" Target="../media/image43.png"/><Relationship Id="rId7" Type="http://schemas.openxmlformats.org/officeDocument/2006/relationships/image" Target="../media/image56.png"/><Relationship Id="rId12" Type="http://schemas.openxmlformats.org/officeDocument/2006/relationships/image" Target="../media/image81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11" Type="http://schemas.openxmlformats.org/officeDocument/2006/relationships/image" Target="../media/image80.png"/><Relationship Id="rId5" Type="http://schemas.openxmlformats.org/officeDocument/2006/relationships/image" Target="../media/image54.png"/><Relationship Id="rId10" Type="http://schemas.openxmlformats.org/officeDocument/2006/relationships/image" Target="../media/image79.png"/><Relationship Id="rId4" Type="http://schemas.openxmlformats.org/officeDocument/2006/relationships/image" Target="../media/image53.png"/><Relationship Id="rId9" Type="http://schemas.openxmlformats.org/officeDocument/2006/relationships/image" Target="../media/image7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9.png"/><Relationship Id="rId7" Type="http://schemas.openxmlformats.org/officeDocument/2006/relationships/image" Target="../media/image15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6.png"/><Relationship Id="rId5" Type="http://schemas.openxmlformats.org/officeDocument/2006/relationships/image" Target="../media/image21.png"/><Relationship Id="rId10" Type="http://schemas.openxmlformats.org/officeDocument/2006/relationships/image" Target="../media/image25.png"/><Relationship Id="rId4" Type="http://schemas.openxmlformats.org/officeDocument/2006/relationships/image" Target="../media/image20.png"/><Relationship Id="rId9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38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12" Type="http://schemas.openxmlformats.org/officeDocument/2006/relationships/image" Target="../media/image37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13" Type="http://schemas.openxmlformats.org/officeDocument/2006/relationships/image" Target="../media/image55.png"/><Relationship Id="rId3" Type="http://schemas.openxmlformats.org/officeDocument/2006/relationships/image" Target="../media/image43.png"/><Relationship Id="rId7" Type="http://schemas.openxmlformats.org/officeDocument/2006/relationships/image" Target="../media/image49.png"/><Relationship Id="rId12" Type="http://schemas.openxmlformats.org/officeDocument/2006/relationships/image" Target="../media/image54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11" Type="http://schemas.openxmlformats.org/officeDocument/2006/relationships/image" Target="../media/image53.png"/><Relationship Id="rId5" Type="http://schemas.openxmlformats.org/officeDocument/2006/relationships/image" Target="../media/image47.png"/><Relationship Id="rId10" Type="http://schemas.openxmlformats.org/officeDocument/2006/relationships/image" Target="../media/image52.png"/><Relationship Id="rId4" Type="http://schemas.openxmlformats.org/officeDocument/2006/relationships/image" Target="../media/image46.png"/><Relationship Id="rId9" Type="http://schemas.openxmlformats.org/officeDocument/2006/relationships/image" Target="../media/image51.png"/><Relationship Id="rId14" Type="http://schemas.openxmlformats.org/officeDocument/2006/relationships/image" Target="../media/image5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21940" y="2246638"/>
            <a:ext cx="7127271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3800" b="1" cap="none" spc="0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goda SF" pitchFamily="2" charset="0"/>
              </a:rPr>
              <a:t>Integration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313DA6-E47F-4E10-80A0-614716C6A3BB}"/>
              </a:ext>
            </a:extLst>
          </p:cNvPr>
          <p:cNvSpPr txBox="1"/>
          <p:nvPr/>
        </p:nvSpPr>
        <p:spPr>
          <a:xfrm>
            <a:off x="2229430" y="4485416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4682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integrate using standard functions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Find the following integral: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𝑐𝑜𝑠𝑥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GB" sz="16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𝑠𝑖𝑛</m:t>
                                      </m:r>
                                    </m:e>
                                    <m:sup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Rewrite each term first, and then integrate each term separately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334" t="-766" r="-21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17182" t="36682" r="64356" b="39873"/>
          <a:stretch/>
        </p:blipFill>
        <p:spPr>
          <a:xfrm>
            <a:off x="0" y="0"/>
            <a:ext cx="1837457" cy="1312469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256122" y="1362252"/>
                <a:ext cx="1786323" cy="6574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𝑐𝑜𝑠𝑥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𝑠𝑖𝑛</m:t>
                                      </m:r>
                                    </m:e>
                                    <m: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6122" y="1362252"/>
                <a:ext cx="1786323" cy="6574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081951" y="2130473"/>
                <a:ext cx="2487411" cy="6574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𝑐𝑜𝑠𝑥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𝑠𝑖𝑛𝑥</m:t>
                                  </m:r>
                                </m:den>
                              </m:f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f>
                                <m:f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𝑠𝑖𝑛𝑥</m:t>
                                  </m:r>
                                </m:den>
                              </m:f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1951" y="2130473"/>
                <a:ext cx="2487411" cy="6574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c 11"/>
          <p:cNvSpPr/>
          <p:nvPr/>
        </p:nvSpPr>
        <p:spPr>
          <a:xfrm flipV="1">
            <a:off x="6432994" y="1675088"/>
            <a:ext cx="273306" cy="742724"/>
          </a:xfrm>
          <a:prstGeom prst="arc">
            <a:avLst>
              <a:gd name="adj1" fmla="val 16200000"/>
              <a:gd name="adj2" fmla="val 556698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6610367" y="1775682"/>
            <a:ext cx="24030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Rewrite the first term as a multiplication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26733" y="2535272"/>
            <a:ext cx="22254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Rewrite using other trig functions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Arc 17"/>
          <p:cNvSpPr/>
          <p:nvPr/>
        </p:nvSpPr>
        <p:spPr>
          <a:xfrm flipV="1">
            <a:off x="6392163" y="2469439"/>
            <a:ext cx="273306" cy="742724"/>
          </a:xfrm>
          <a:prstGeom prst="arc">
            <a:avLst>
              <a:gd name="adj1" fmla="val 16200000"/>
              <a:gd name="adj2" fmla="val 556698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677637" y="0"/>
                <a:ext cx="1466363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7637" y="0"/>
                <a:ext cx="1466363" cy="484428"/>
              </a:xfrm>
              <a:prstGeom prst="rect">
                <a:avLst/>
              </a:prstGeom>
              <a:blipFill>
                <a:blip r:embed="rId6"/>
                <a:stretch>
                  <a:fillRect l="-41633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99143" y="0"/>
                <a:ext cx="1285032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9143" y="0"/>
                <a:ext cx="1285032" cy="484428"/>
              </a:xfrm>
              <a:prstGeom prst="rect">
                <a:avLst/>
              </a:prstGeom>
              <a:blipFill>
                <a:blip r:embed="rId7"/>
                <a:stretch>
                  <a:fillRect l="-47907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839974" y="0"/>
                <a:ext cx="155959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𝑜𝑠𝑥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9974" y="0"/>
                <a:ext cx="1559594" cy="484428"/>
              </a:xfrm>
              <a:prstGeom prst="rect">
                <a:avLst/>
              </a:prstGeom>
              <a:blipFill>
                <a:blip r:embed="rId8"/>
                <a:stretch>
                  <a:fillRect l="-39615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163575" y="0"/>
                <a:ext cx="167501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𝑖𝑛𝑥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3575" y="0"/>
                <a:ext cx="1675010" cy="484428"/>
              </a:xfrm>
              <a:prstGeom prst="rect">
                <a:avLst/>
              </a:prstGeom>
              <a:blipFill>
                <a:blip r:embed="rId9"/>
                <a:stretch>
                  <a:fillRect l="-3691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4072426" y="2911523"/>
                <a:ext cx="2338269" cy="6574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𝑜𝑡𝑥𝑐𝑜𝑠𝑒𝑐𝑥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2426" y="2911523"/>
                <a:ext cx="2338269" cy="65742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4079683" y="3746095"/>
                <a:ext cx="108157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𝑐𝑜𝑠𝑒𝑐𝑥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9683" y="3746095"/>
                <a:ext cx="1081578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5494825" y="3738838"/>
                <a:ext cx="48853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4825" y="3738838"/>
                <a:ext cx="488532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25"/>
          <p:cNvSpPr/>
          <p:nvPr/>
        </p:nvSpPr>
        <p:spPr>
          <a:xfrm flipV="1">
            <a:off x="6251565" y="3206345"/>
            <a:ext cx="273306" cy="742724"/>
          </a:xfrm>
          <a:prstGeom prst="arc">
            <a:avLst>
              <a:gd name="adj1" fmla="val 16200000"/>
              <a:gd name="adj2" fmla="val 556698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6496104" y="3275500"/>
            <a:ext cx="22254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Integrate each term using patterns we know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4994082" y="3746095"/>
                <a:ext cx="69038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 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4082" y="3746095"/>
                <a:ext cx="690382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0" y="1059542"/>
            <a:ext cx="1843314" cy="21771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133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12" grpId="0" animBg="1"/>
      <p:bldP spid="13" grpId="0"/>
      <p:bldP spid="15" grpId="0"/>
      <p:bldP spid="18" grpId="0" animBg="1"/>
      <p:bldP spid="23" grpId="0"/>
      <p:bldP spid="24" grpId="0"/>
      <p:bldP spid="25" grpId="0"/>
      <p:bldP spid="26" grpId="0" animBg="1"/>
      <p:bldP spid="30" grpId="0"/>
      <p:bldP spid="31" grpId="0"/>
      <p:bldP spid="4" grpId="0" animBg="1"/>
      <p:bldP spid="4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integrate using standard functions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is a positive constant and: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sup>
                        <m:e>
                          <m:d>
                            <m:d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𝑥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+1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𝑑𝑥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𝑙𝑛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12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Find the exact value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.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3506" t="-766" r="-6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17182" t="36682" r="64356" b="39873"/>
          <a:stretch/>
        </p:blipFill>
        <p:spPr>
          <a:xfrm>
            <a:off x="0" y="0"/>
            <a:ext cx="1837457" cy="1312469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677637" y="0"/>
                <a:ext cx="1466363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7637" y="0"/>
                <a:ext cx="1466363" cy="484428"/>
              </a:xfrm>
              <a:prstGeom prst="rect">
                <a:avLst/>
              </a:prstGeom>
              <a:blipFill>
                <a:blip r:embed="rId4"/>
                <a:stretch>
                  <a:fillRect l="-41633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99143" y="0"/>
                <a:ext cx="1285032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9143" y="0"/>
                <a:ext cx="1285032" cy="484428"/>
              </a:xfrm>
              <a:prstGeom prst="rect">
                <a:avLst/>
              </a:prstGeom>
              <a:blipFill>
                <a:blip r:embed="rId5"/>
                <a:stretch>
                  <a:fillRect l="-47907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839974" y="0"/>
                <a:ext cx="155959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𝑜𝑠𝑥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9974" y="0"/>
                <a:ext cx="1559594" cy="484428"/>
              </a:xfrm>
              <a:prstGeom prst="rect">
                <a:avLst/>
              </a:prstGeom>
              <a:blipFill>
                <a:blip r:embed="rId6"/>
                <a:stretch>
                  <a:fillRect l="-39615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163575" y="0"/>
                <a:ext cx="167501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𝑖𝑛𝑥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3575" y="0"/>
                <a:ext cx="1675010" cy="484428"/>
              </a:xfrm>
              <a:prstGeom prst="rect">
                <a:avLst/>
              </a:prstGeom>
              <a:blipFill>
                <a:blip r:embed="rId7"/>
                <a:stretch>
                  <a:fillRect l="-3691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127922" y="1543330"/>
                <a:ext cx="1360949" cy="5130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sub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sup>
                        <m:e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𝑥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+1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</m:e>
                      </m:nary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 </m:t>
                      </m:r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𝑑𝑥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7922" y="1543330"/>
                <a:ext cx="1360949" cy="513089"/>
              </a:xfrm>
              <a:prstGeom prst="rect">
                <a:avLst/>
              </a:prstGeom>
              <a:blipFill>
                <a:blip r:embed="rId8"/>
                <a:stretch>
                  <a:fillRect l="-39910" t="-140476" b="-210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992939" y="2200827"/>
                <a:ext cx="1434175" cy="5130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nary>
                        <m:naryPr>
                          <m:ctrlPr>
                            <a:rPr lang="en-US" sz="12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sub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sup>
                        <m:e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2+</m:t>
                              </m:r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</m:e>
                      </m:nary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 </m:t>
                      </m:r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𝑑𝑥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2939" y="2200827"/>
                <a:ext cx="1434175" cy="513089"/>
              </a:xfrm>
              <a:prstGeom prst="rect">
                <a:avLst/>
              </a:prstGeom>
              <a:blipFill>
                <a:blip r:embed="rId9"/>
                <a:stretch>
                  <a:fillRect l="-26809" t="-140476" b="-210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997293" y="2945409"/>
                <a:ext cx="1242776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sSubSup>
                        <m:sSub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𝑥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𝑙𝑛𝑥</m:t>
                              </m:r>
                            </m:e>
                          </m:d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sup>
                      </m:sSubSup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 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7293" y="2945409"/>
                <a:ext cx="1242776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001647" y="3498404"/>
                <a:ext cx="1506695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2(3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)+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𝑙𝑛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⁡(3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GB" sz="1200" i="1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1647" y="3498404"/>
                <a:ext cx="1506695" cy="276999"/>
              </a:xfrm>
              <a:prstGeom prst="rect">
                <a:avLst/>
              </a:prstGeom>
              <a:blipFill>
                <a:blip r:embed="rId11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5320995" y="3502758"/>
                <a:ext cx="1079205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 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𝑙𝑛𝑎</m:t>
                          </m:r>
                        </m:e>
                      </m:d>
                    </m:oMath>
                  </m:oMathPara>
                </a14:m>
                <a:endParaRPr lang="en-GB" sz="1200" i="1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0995" y="3502758"/>
                <a:ext cx="1079205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997293" y="3990438"/>
                <a:ext cx="1931491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=6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unc>
                        <m:func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uncPr>
                        <m:fName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𝑙𝑛</m:t>
                          </m:r>
                        </m:fName>
                        <m:e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𝑎</m:t>
                              </m:r>
                            </m:e>
                          </m:d>
                        </m:e>
                      </m:func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𝑙𝑛𝑎</m:t>
                      </m:r>
                    </m:oMath>
                  </m:oMathPara>
                </a14:m>
                <a:endParaRPr lang="en-GB" sz="1200" i="1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7293" y="3990438"/>
                <a:ext cx="1931491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010356" y="4438929"/>
                <a:ext cx="1250407" cy="5073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=4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𝑙𝑛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i="1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0356" y="4438929"/>
                <a:ext cx="1250407" cy="50731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023419" y="5113842"/>
                <a:ext cx="956800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=4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𝑙𝑛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3</m:t>
                      </m:r>
                    </m:oMath>
                  </m:oMathPara>
                </a14:m>
                <a:endParaRPr lang="en-GB" sz="1200" i="1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3419" y="5113842"/>
                <a:ext cx="956800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17"/>
          <p:cNvSpPr/>
          <p:nvPr/>
        </p:nvSpPr>
        <p:spPr>
          <a:xfrm flipV="1">
            <a:off x="5361840" y="1831843"/>
            <a:ext cx="263897" cy="632683"/>
          </a:xfrm>
          <a:prstGeom prst="arc">
            <a:avLst>
              <a:gd name="adj1" fmla="val 16200000"/>
              <a:gd name="adj2" fmla="val 556698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5504379" y="1949854"/>
            <a:ext cx="24030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Rewrite for integration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Arc 19"/>
          <p:cNvSpPr/>
          <p:nvPr/>
        </p:nvSpPr>
        <p:spPr>
          <a:xfrm flipV="1">
            <a:off x="5261691" y="2463215"/>
            <a:ext cx="263897" cy="632683"/>
          </a:xfrm>
          <a:prstGeom prst="arc">
            <a:avLst>
              <a:gd name="adj1" fmla="val 16200000"/>
              <a:gd name="adj2" fmla="val 556698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c 20"/>
          <p:cNvSpPr/>
          <p:nvPr/>
        </p:nvSpPr>
        <p:spPr>
          <a:xfrm flipV="1">
            <a:off x="6197863" y="3100250"/>
            <a:ext cx="290023" cy="557350"/>
          </a:xfrm>
          <a:prstGeom prst="arc">
            <a:avLst>
              <a:gd name="adj1" fmla="val 16200000"/>
              <a:gd name="adj2" fmla="val 556698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/>
          <p:cNvSpPr/>
          <p:nvPr/>
        </p:nvSpPr>
        <p:spPr>
          <a:xfrm flipV="1">
            <a:off x="6193510" y="3661953"/>
            <a:ext cx="294376" cy="483327"/>
          </a:xfrm>
          <a:prstGeom prst="arc">
            <a:avLst>
              <a:gd name="adj1" fmla="val 16200000"/>
              <a:gd name="adj2" fmla="val 556698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Arc 23"/>
          <p:cNvSpPr/>
          <p:nvPr/>
        </p:nvSpPr>
        <p:spPr>
          <a:xfrm flipV="1">
            <a:off x="5762434" y="4127861"/>
            <a:ext cx="298731" cy="566058"/>
          </a:xfrm>
          <a:prstGeom prst="arc">
            <a:avLst>
              <a:gd name="adj1" fmla="val 16200000"/>
              <a:gd name="adj2" fmla="val 556698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Arc 24"/>
          <p:cNvSpPr/>
          <p:nvPr/>
        </p:nvSpPr>
        <p:spPr>
          <a:xfrm flipV="1">
            <a:off x="5078811" y="4689564"/>
            <a:ext cx="298731" cy="566058"/>
          </a:xfrm>
          <a:prstGeom prst="arc">
            <a:avLst>
              <a:gd name="adj1" fmla="val 16200000"/>
              <a:gd name="adj2" fmla="val 556698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5486964" y="2420117"/>
            <a:ext cx="37179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Integrate and use a square bracket (we do not need the +c for definite integration, and we are told that a is a positive constant, so do not need the modulus either!)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410072" y="3230014"/>
                <a:ext cx="27339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3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and subtract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0072" y="3230014"/>
                <a:ext cx="2733928" cy="307777"/>
              </a:xfrm>
              <a:prstGeom prst="rect">
                <a:avLst/>
              </a:prstGeom>
              <a:blipFill>
                <a:blip r:embed="rId16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6497157" y="3708985"/>
            <a:ext cx="8790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817327" y="4074746"/>
                <a:ext cx="292608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Group like terms, using the subtraction law for those involving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𝑙𝑛</m:t>
                    </m:r>
                  </m:oMath>
                </a14:m>
                <a:endParaRPr lang="en-GB" sz="1400" i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7327" y="4074746"/>
                <a:ext cx="2926080" cy="738664"/>
              </a:xfrm>
              <a:prstGeom prst="rect">
                <a:avLst/>
              </a:prstGeom>
              <a:blipFill>
                <a:blip r:embed="rId17"/>
                <a:stretch>
                  <a:fillRect t="-820" b="-73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286104" y="4823683"/>
                <a:ext cx="207263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Simplify the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𝑙𝑛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term</a:t>
                </a:r>
                <a:endParaRPr lang="en-GB" sz="1400" i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6104" y="4823683"/>
                <a:ext cx="2072639" cy="307777"/>
              </a:xfrm>
              <a:prstGeom prst="rect">
                <a:avLst/>
              </a:prstGeom>
              <a:blipFill>
                <a:blip r:embed="rId18"/>
                <a:stretch>
                  <a:fillRect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362995" y="5746791"/>
                <a:ext cx="411915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Since this is the integral, it must be equal to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𝑙𝑛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12</m:t>
                    </m:r>
                  </m:oMath>
                </a14:m>
                <a:r>
                  <a:rPr lang="en-GB" sz="1400" i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(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as stated in the question)</a:t>
                </a:r>
                <a:endParaRPr lang="en-GB" sz="1400" i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2995" y="5746791"/>
                <a:ext cx="4119153" cy="523220"/>
              </a:xfrm>
              <a:prstGeom prst="rect">
                <a:avLst/>
              </a:prstGeom>
              <a:blipFill>
                <a:blip r:embed="rId19"/>
                <a:stretch>
                  <a:fillRect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6139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2" grpId="0"/>
      <p:bldP spid="14" grpId="0"/>
      <p:bldP spid="15" grpId="0"/>
      <p:bldP spid="16" grpId="0"/>
      <p:bldP spid="17" grpId="0"/>
      <p:bldP spid="18" grpId="0" animBg="1"/>
      <p:bldP spid="19" grpId="0"/>
      <p:bldP spid="20" grpId="0" animBg="1"/>
      <p:bldP spid="21" grpId="0" animBg="1"/>
      <p:bldP spid="23" grpId="0" animBg="1"/>
      <p:bldP spid="24" grpId="0" animBg="1"/>
      <p:bldP spid="25" grpId="0" animBg="1"/>
      <p:bldP spid="26" grpId="0"/>
      <p:bldP spid="30" grpId="0"/>
      <p:bldP spid="31" grpId="0"/>
      <p:bldP spid="32" grpId="0"/>
      <p:bldP spid="33" grpId="0"/>
      <p:bldP spid="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integrate using standard functions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is a positive constant and: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sup>
                        <m:e>
                          <m:d>
                            <m:d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𝑥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+1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𝑑𝑥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𝑙𝑛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12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Find the exact value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.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3506" t="-766" r="-6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17182" t="36682" r="64356" b="39873"/>
          <a:stretch/>
        </p:blipFill>
        <p:spPr>
          <a:xfrm>
            <a:off x="0" y="0"/>
            <a:ext cx="1837457" cy="1312469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677637" y="0"/>
                <a:ext cx="1466363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7637" y="0"/>
                <a:ext cx="1466363" cy="484428"/>
              </a:xfrm>
              <a:prstGeom prst="rect">
                <a:avLst/>
              </a:prstGeom>
              <a:blipFill>
                <a:blip r:embed="rId4"/>
                <a:stretch>
                  <a:fillRect l="-41633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99143" y="0"/>
                <a:ext cx="1285032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9143" y="0"/>
                <a:ext cx="1285032" cy="484428"/>
              </a:xfrm>
              <a:prstGeom prst="rect">
                <a:avLst/>
              </a:prstGeom>
              <a:blipFill>
                <a:blip r:embed="rId5"/>
                <a:stretch>
                  <a:fillRect l="-47907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839974" y="0"/>
                <a:ext cx="155959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𝑜𝑠𝑥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9974" y="0"/>
                <a:ext cx="1559594" cy="484428"/>
              </a:xfrm>
              <a:prstGeom prst="rect">
                <a:avLst/>
              </a:prstGeom>
              <a:blipFill>
                <a:blip r:embed="rId6"/>
                <a:stretch>
                  <a:fillRect l="-39615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163575" y="0"/>
                <a:ext cx="167501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𝑖𝑛𝑥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3575" y="0"/>
                <a:ext cx="1675010" cy="484428"/>
              </a:xfrm>
              <a:prstGeom prst="rect">
                <a:avLst/>
              </a:prstGeom>
              <a:blipFill>
                <a:blip r:embed="rId7"/>
                <a:stretch>
                  <a:fillRect l="-3691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136631" y="1656540"/>
                <a:ext cx="149226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𝑙𝑛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3=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𝑙𝑛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12</m:t>
                      </m:r>
                    </m:oMath>
                  </m:oMathPara>
                </a14:m>
                <a:endParaRPr lang="en-GB" sz="1400" i="1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631" y="1656540"/>
                <a:ext cx="1492268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4602540" y="2061489"/>
                <a:ext cx="149226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𝑙𝑛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12−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𝑙𝑛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3</m:t>
                      </m:r>
                    </m:oMath>
                  </m:oMathPara>
                </a14:m>
                <a:endParaRPr lang="en-GB" sz="1400" i="1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2540" y="2061489"/>
                <a:ext cx="1492268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4598187" y="2396769"/>
                <a:ext cx="1258742" cy="5763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𝑙𝑛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12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i="1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8187" y="2396769"/>
                <a:ext cx="1258742" cy="57637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4615605" y="3110872"/>
                <a:ext cx="107247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𝑙𝑛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</m:e>
                      </m:d>
                    </m:oMath>
                  </m:oMathPara>
                </a14:m>
                <a:endParaRPr lang="en-GB" sz="1400" i="1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5605" y="3110872"/>
                <a:ext cx="1072473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4724463" y="3550655"/>
                <a:ext cx="1102418" cy="4956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𝑙𝑛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</m:e>
                      </m:d>
                    </m:oMath>
                  </m:oMathPara>
                </a14:m>
                <a:endParaRPr lang="en-GB" sz="1400" i="1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63" y="3550655"/>
                <a:ext cx="1102418" cy="495649"/>
              </a:xfrm>
              <a:prstGeom prst="rect">
                <a:avLst/>
              </a:prstGeom>
              <a:blipFill>
                <a:blip r:embed="rId12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8"/>
          <p:cNvSpPr/>
          <p:nvPr/>
        </p:nvSpPr>
        <p:spPr>
          <a:xfrm flipV="1">
            <a:off x="5932251" y="1811383"/>
            <a:ext cx="250835" cy="422364"/>
          </a:xfrm>
          <a:prstGeom prst="arc">
            <a:avLst>
              <a:gd name="adj1" fmla="val 16200000"/>
              <a:gd name="adj2" fmla="val 556698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104709" y="1827934"/>
                <a:ext cx="141078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Subtract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𝑙𝑛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3</m:t>
                    </m:r>
                  </m:oMath>
                </a14:m>
                <a:endParaRPr lang="en-GB" sz="1400" i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4709" y="1827934"/>
                <a:ext cx="1410787" cy="307777"/>
              </a:xfrm>
              <a:prstGeom prst="rect">
                <a:avLst/>
              </a:prstGeom>
              <a:blipFill>
                <a:blip r:embed="rId13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Arc 42"/>
          <p:cNvSpPr/>
          <p:nvPr/>
        </p:nvSpPr>
        <p:spPr>
          <a:xfrm flipV="1">
            <a:off x="5919188" y="2286001"/>
            <a:ext cx="250835" cy="422364"/>
          </a:xfrm>
          <a:prstGeom prst="arc">
            <a:avLst>
              <a:gd name="adj1" fmla="val 16200000"/>
              <a:gd name="adj2" fmla="val 556698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 flipV="1">
            <a:off x="5670994" y="2751910"/>
            <a:ext cx="250835" cy="422364"/>
          </a:xfrm>
          <a:prstGeom prst="arc">
            <a:avLst>
              <a:gd name="adj1" fmla="val 16200000"/>
              <a:gd name="adj2" fmla="val 556698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 flipV="1">
            <a:off x="5657931" y="3322321"/>
            <a:ext cx="250835" cy="422364"/>
          </a:xfrm>
          <a:prstGeom prst="arc">
            <a:avLst>
              <a:gd name="adj1" fmla="val 16200000"/>
              <a:gd name="adj2" fmla="val 556698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6122125" y="2324322"/>
            <a:ext cx="2211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Use the subtraction law</a:t>
            </a:r>
            <a:endParaRPr lang="en-GB" sz="1400" i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895703" y="2794585"/>
            <a:ext cx="8969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Simplify</a:t>
            </a:r>
            <a:endParaRPr lang="en-GB" sz="1400" i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834742" y="3404185"/>
            <a:ext cx="12540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Divide by 4</a:t>
            </a:r>
            <a:endParaRPr lang="en-GB" sz="1400" i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336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/>
      <p:bldP spid="39" grpId="0" animBg="1"/>
      <p:bldP spid="40" grpId="0"/>
      <p:bldP spid="43" grpId="0" animBg="1"/>
      <p:bldP spid="44" grpId="0" animBg="1"/>
      <p:bldP spid="45" grpId="0" animBg="1"/>
      <p:bldP spid="46" grpId="0"/>
      <p:bldP spid="47" grpId="0"/>
      <p:bldP spid="4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Prior Knowledge Check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14"/>
              <p:cNvSpPr>
                <a:spLocks noGrp="1"/>
              </p:cNvSpPr>
              <p:nvPr>
                <p:ph idx="1"/>
              </p:nvPr>
            </p:nvSpPr>
            <p:spPr>
              <a:xfrm>
                <a:off x="334576" y="1700808"/>
                <a:ext cx="4176464" cy="4752528"/>
              </a:xfrm>
            </p:spPr>
            <p:txBody>
              <a:bodyPr>
                <a:normAutofit/>
              </a:bodyPr>
              <a:lstStyle/>
              <a:p>
                <a:pPr marL="342900" indent="-342900">
                  <a:buAutoNum type="arabi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(2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−7)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	b)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2) Given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Content Placeholder 1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4576" y="1700808"/>
                <a:ext cx="4176464" cy="4752528"/>
              </a:xfrm>
              <a:blipFill>
                <a:blip r:embed="rId2"/>
                <a:stretch>
                  <a:fillRect l="-1752" t="-21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14"/>
          <p:cNvSpPr txBox="1">
            <a:spLocks/>
          </p:cNvSpPr>
          <p:nvPr/>
        </p:nvSpPr>
        <p:spPr>
          <a:xfrm>
            <a:off x="4643452" y="1687745"/>
            <a:ext cx="4099332" cy="4752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18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14"/>
              <p:cNvSpPr txBox="1">
                <a:spLocks/>
              </p:cNvSpPr>
              <p:nvPr/>
            </p:nvSpPr>
            <p:spPr>
              <a:xfrm>
                <a:off x="4510336" y="1696454"/>
                <a:ext cx="4176464" cy="47525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3) Write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+22</m:t>
                        </m:r>
                      </m:num>
                      <m:den>
                        <m:d>
                          <m:dPr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d>
                          <m:dPr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+3</m:t>
                            </m:r>
                          </m:e>
                        </m:d>
                      </m:den>
                    </m:f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 as partial fractions.</a:t>
                </a: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4) Find the area of the region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 bounded by the curve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, the x-axis, and the lines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 and  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" name="Content Placeholder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0336" y="1696454"/>
                <a:ext cx="4176464" cy="4752528"/>
              </a:xfrm>
              <a:prstGeom prst="rect">
                <a:avLst/>
              </a:prstGeom>
              <a:blipFill>
                <a:blip r:embed="rId3"/>
                <a:stretch>
                  <a:fillRect l="-1314" r="-13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223553" y="2407920"/>
                <a:ext cx="1271695" cy="2800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−7)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553" y="2407920"/>
                <a:ext cx="1271695" cy="280077"/>
              </a:xfrm>
              <a:prstGeom prst="rect">
                <a:avLst/>
              </a:prstGeom>
              <a:blipFill>
                <a:blip r:embed="rId4"/>
                <a:stretch>
                  <a:fillRect l="-4327" t="-4348" r="-1923" b="-347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60913" y="2412274"/>
                <a:ext cx="7764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0913" y="2412274"/>
                <a:ext cx="776431" cy="276999"/>
              </a:xfrm>
              <a:prstGeom prst="rect">
                <a:avLst/>
              </a:prstGeom>
              <a:blipFill>
                <a:blip r:embed="rId5"/>
                <a:stretch>
                  <a:fillRect l="-7087" r="-7087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05541" y="2886891"/>
                <a:ext cx="45922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GB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541" y="2886891"/>
                <a:ext cx="459228" cy="5203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547255" y="4123508"/>
                <a:ext cx="1366849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−12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7255" y="4123508"/>
                <a:ext cx="1366849" cy="5203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225038" y="4924697"/>
                <a:ext cx="437620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268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5038" y="4924697"/>
                <a:ext cx="437620" cy="5203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987141" y="2329543"/>
                <a:ext cx="1525610" cy="5250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7141" y="2329543"/>
                <a:ext cx="1525610" cy="52501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612673" y="4158343"/>
                <a:ext cx="14557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</a:rPr>
                  <a:t> units squared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2673" y="4158343"/>
                <a:ext cx="1455720" cy="276999"/>
              </a:xfrm>
              <a:prstGeom prst="rect">
                <a:avLst/>
              </a:prstGeom>
              <a:blipFill>
                <a:blip r:embed="rId10"/>
                <a:stretch>
                  <a:fillRect l="-5858" t="-28261" r="-9205" b="-5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281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02007" y="1970413"/>
            <a:ext cx="6824304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goda SF" pitchFamily="2" charset="0"/>
              </a:rPr>
              <a:t>Teachings for </a:t>
            </a:r>
          </a:p>
          <a:p>
            <a:pPr algn="ctr"/>
            <a:r>
              <a:rPr lang="en-US" sz="9600" b="1" cap="none" spc="0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goda SF" pitchFamily="2" charset="0"/>
              </a:rPr>
              <a:t>Exercise 11A</a:t>
            </a:r>
          </a:p>
        </p:txBody>
      </p:sp>
    </p:spTree>
    <p:extLst>
      <p:ext uri="{BB962C8B-B14F-4D97-AF65-F5344CB8AC3E}">
        <p14:creationId xmlns:p14="http://schemas.microsoft.com/office/powerpoint/2010/main" val="2528371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653246" cy="47744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itchFamily="66" charset="0"/>
              </a:rPr>
              <a:t>You need to be able to integrate using standard functions</a:t>
            </a:r>
            <a:endParaRPr 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itchFamily="66" charset="0"/>
              </a:rPr>
              <a:t>Standard functions are those which you have already seen, but from the perspective </a:t>
            </a:r>
            <a:r>
              <a:rPr lang="en-US" sz="1600">
                <a:latin typeface="Comic Sans MS" pitchFamily="66" charset="0"/>
              </a:rPr>
              <a:t>of differentiation.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19748" y="1554480"/>
                <a:ext cx="12542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9748" y="1554480"/>
                <a:ext cx="1254254" cy="276999"/>
              </a:xfrm>
              <a:prstGeom prst="rect">
                <a:avLst/>
              </a:prstGeom>
              <a:blipFill>
                <a:blip r:embed="rId2"/>
                <a:stretch>
                  <a:fillRect l="-6311" t="-2222" r="-3883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463143" y="2063931"/>
                <a:ext cx="13292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𝑐𝑜𝑠𝑥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143" y="2063931"/>
                <a:ext cx="1329275" cy="276999"/>
              </a:xfrm>
              <a:prstGeom prst="rect">
                <a:avLst/>
              </a:prstGeom>
              <a:blipFill>
                <a:blip r:embed="rId3"/>
                <a:stretch>
                  <a:fillRect l="-6422" t="-8889" r="-1835" b="-3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511041" y="3482457"/>
                <a:ext cx="12766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𝑐𝑜𝑠𝑥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1041" y="3482457"/>
                <a:ext cx="1276696" cy="276999"/>
              </a:xfrm>
              <a:prstGeom prst="rect">
                <a:avLst/>
              </a:prstGeom>
              <a:blipFill>
                <a:blip r:embed="rId4"/>
                <a:stretch>
                  <a:fillRect l="-6220" t="-2174" r="-1914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66754" y="3869988"/>
                <a:ext cx="1793696" cy="7265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6754" y="3869988"/>
                <a:ext cx="1793696" cy="72654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752011" y="4061577"/>
                <a:ext cx="3904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2011" y="4061577"/>
                <a:ext cx="390427" cy="276999"/>
              </a:xfrm>
              <a:prstGeom prst="rect">
                <a:avLst/>
              </a:prstGeom>
              <a:blipFill>
                <a:blip r:embed="rId6"/>
                <a:stretch>
                  <a:fillRect l="-14063" r="-625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rc 2"/>
          <p:cNvSpPr/>
          <p:nvPr/>
        </p:nvSpPr>
        <p:spPr>
          <a:xfrm flipV="1">
            <a:off x="5704115" y="1698171"/>
            <a:ext cx="330925" cy="531223"/>
          </a:xfrm>
          <a:prstGeom prst="arc">
            <a:avLst>
              <a:gd name="adj1" fmla="val 16200000"/>
              <a:gd name="adj2" fmla="val 556698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rc 10"/>
          <p:cNvSpPr/>
          <p:nvPr/>
        </p:nvSpPr>
        <p:spPr>
          <a:xfrm flipV="1">
            <a:off x="6013269" y="3691462"/>
            <a:ext cx="330925" cy="531223"/>
          </a:xfrm>
          <a:prstGeom prst="arc">
            <a:avLst>
              <a:gd name="adj1" fmla="val 16200000"/>
              <a:gd name="adj2" fmla="val 556698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061165" y="1820091"/>
                <a:ext cx="283603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1165" y="1820091"/>
                <a:ext cx="2836033" cy="307777"/>
              </a:xfrm>
              <a:prstGeom prst="rect">
                <a:avLst/>
              </a:prstGeom>
              <a:blipFill>
                <a:blip r:embed="rId7"/>
                <a:stretch>
                  <a:fillRect l="-644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224630" y="2618532"/>
                <a:ext cx="4750695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Since differentiating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𝑠𝑖𝑛𝑥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leads to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it follows that integrating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should lead to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𝑠𝑖𝑛𝑥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(since the process is being reversed…)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4630" y="2618532"/>
                <a:ext cx="4750695" cy="738664"/>
              </a:xfrm>
              <a:prstGeom prst="rect">
                <a:avLst/>
              </a:prstGeom>
              <a:blipFill>
                <a:blip r:embed="rId8"/>
                <a:stretch>
                  <a:fillRect l="-385" t="-1653" r="-1412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416271" y="3586746"/>
                <a:ext cx="2514471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Integrate with respect to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Don’t forget the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 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𝑐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6271" y="3586746"/>
                <a:ext cx="2514471" cy="738664"/>
              </a:xfrm>
              <a:prstGeom prst="rect">
                <a:avLst/>
              </a:prstGeom>
              <a:blipFill>
                <a:blip r:embed="rId9"/>
                <a:stretch>
                  <a:fillRect l="-728" t="-820" b="-73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4301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3" grpId="0" animBg="1"/>
      <p:bldP spid="11" grpId="0" animBg="1"/>
      <p:bldP spid="4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653246" cy="47744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itchFamily="66" charset="0"/>
              </a:rPr>
              <a:t>You need to be able to integrate using standard functions</a:t>
            </a:r>
            <a:endParaRPr 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itchFamily="66" charset="0"/>
              </a:rPr>
              <a:t>Standard functions are those which you have already seen, but from the perspective </a:t>
            </a:r>
            <a:r>
              <a:rPr lang="en-US" sz="1600">
                <a:latin typeface="Comic Sans MS" pitchFamily="66" charset="0"/>
              </a:rPr>
              <a:t>of differentiation.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19748" y="1554480"/>
                <a:ext cx="114525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𝑙𝑛𝑥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9748" y="1554480"/>
                <a:ext cx="1145250" cy="276999"/>
              </a:xfrm>
              <a:prstGeom prst="rect">
                <a:avLst/>
              </a:prstGeom>
              <a:blipFill>
                <a:blip r:embed="rId2"/>
                <a:stretch>
                  <a:fillRect l="-6915" t="-2222" r="-4255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463143" y="2002971"/>
                <a:ext cx="992644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143" y="2002971"/>
                <a:ext cx="992644" cy="5203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493624" y="3595668"/>
                <a:ext cx="940065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3624" y="3595668"/>
                <a:ext cx="940065" cy="5203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49337" y="4087702"/>
                <a:ext cx="1684692" cy="7265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𝑙𝑛𝑥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9337" y="4087702"/>
                <a:ext cx="1684692" cy="72654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630091" y="4279291"/>
                <a:ext cx="3904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0091" y="4279291"/>
                <a:ext cx="390427" cy="276999"/>
              </a:xfrm>
              <a:prstGeom prst="rect">
                <a:avLst/>
              </a:prstGeom>
              <a:blipFill>
                <a:blip r:embed="rId6"/>
                <a:stretch>
                  <a:fillRect l="-14063" r="-625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rc 2"/>
          <p:cNvSpPr/>
          <p:nvPr/>
        </p:nvSpPr>
        <p:spPr>
          <a:xfrm flipV="1">
            <a:off x="5704115" y="1698171"/>
            <a:ext cx="330925" cy="531223"/>
          </a:xfrm>
          <a:prstGeom prst="arc">
            <a:avLst>
              <a:gd name="adj1" fmla="val 16200000"/>
              <a:gd name="adj2" fmla="val 556698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rc 10"/>
          <p:cNvSpPr/>
          <p:nvPr/>
        </p:nvSpPr>
        <p:spPr>
          <a:xfrm flipV="1">
            <a:off x="5995852" y="3909176"/>
            <a:ext cx="330925" cy="531223"/>
          </a:xfrm>
          <a:prstGeom prst="arc">
            <a:avLst>
              <a:gd name="adj1" fmla="val 16200000"/>
              <a:gd name="adj2" fmla="val 556698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061165" y="1820091"/>
                <a:ext cx="283603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1165" y="1820091"/>
                <a:ext cx="2836033" cy="307777"/>
              </a:xfrm>
              <a:prstGeom prst="rect">
                <a:avLst/>
              </a:prstGeom>
              <a:blipFill>
                <a:blip r:embed="rId7"/>
                <a:stretch>
                  <a:fillRect l="-644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953692" y="2618532"/>
                <a:ext cx="5021634" cy="9368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Since differentiating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𝑙𝑛𝑥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leads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it follows that integrating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should lead to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𝑙𝑛𝑥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(since the process is being reversed…)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3692" y="2618532"/>
                <a:ext cx="5021634" cy="936860"/>
              </a:xfrm>
              <a:prstGeom prst="rect">
                <a:avLst/>
              </a:prstGeom>
              <a:blipFill>
                <a:blip r:embed="rId8"/>
                <a:stretch>
                  <a:fillRect r="-1215" b="-39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390145" y="3874129"/>
                <a:ext cx="251447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Integrate with respect to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Don’t forget the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 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𝑐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0145" y="3874129"/>
                <a:ext cx="2514471" cy="523220"/>
              </a:xfrm>
              <a:prstGeom prst="rect">
                <a:avLst/>
              </a:prstGeom>
              <a:blipFill>
                <a:blip r:embed="rId9"/>
                <a:stretch>
                  <a:fillRect l="-726" t="-2353" b="-1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944983" y="4710364"/>
                <a:ext cx="2223557" cy="7265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3" y="4710364"/>
                <a:ext cx="2223557" cy="72654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c 15"/>
          <p:cNvSpPr/>
          <p:nvPr/>
        </p:nvSpPr>
        <p:spPr>
          <a:xfrm flipV="1">
            <a:off x="6122126" y="4488296"/>
            <a:ext cx="330925" cy="531223"/>
          </a:xfrm>
          <a:prstGeom prst="arc">
            <a:avLst>
              <a:gd name="adj1" fmla="val 16200000"/>
              <a:gd name="adj2" fmla="val 556698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6242100" y="4518564"/>
            <a:ext cx="2675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In this case, a modulus is usually used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673071" y="5546175"/>
                <a:ext cx="5209672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 reason a modulus sign is used here is because if we then have to evaluate using negative numbers, we cannot substitute them in (you cannot find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ln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of a negative value)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3071" y="5546175"/>
                <a:ext cx="5209672" cy="738664"/>
              </a:xfrm>
              <a:prstGeom prst="rect">
                <a:avLst/>
              </a:prstGeom>
              <a:blipFill>
                <a:blip r:embed="rId11"/>
                <a:stretch>
                  <a:fillRect t="-1653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069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3" grpId="0" animBg="1"/>
      <p:bldP spid="11" grpId="0" animBg="1"/>
      <p:bldP spid="4" grpId="0"/>
      <p:bldP spid="13" grpId="0"/>
      <p:bldP spid="15" grpId="0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integrate using standard functions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Find the value of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  <m:e>
                        <m:d>
                          <m:dPr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den>
                            </m:f>
                          </m:e>
                        </m:d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8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130774" y="1225595"/>
                <a:ext cx="1152880" cy="5831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0774" y="1225595"/>
                <a:ext cx="1152880" cy="5831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3899997" y="2013721"/>
                <a:ext cx="1086131" cy="3431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𝑙𝑛𝑥</m:t>
                              </m:r>
                            </m:e>
                          </m:d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b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9997" y="2013721"/>
                <a:ext cx="1086131" cy="34317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3886934" y="2558007"/>
                <a:ext cx="1932067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</m:fName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</m:fun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⁡(−3)</m:t>
                      </m:r>
                    </m:oMath>
                  </m:oMathPara>
                </a14:m>
                <a:endParaRPr lang="en-GB" sz="1600" i="1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934" y="2558007"/>
                <a:ext cx="1932067" cy="338554"/>
              </a:xfrm>
              <a:prstGeom prst="rect">
                <a:avLst/>
              </a:prstGeom>
              <a:blipFill>
                <a:blip r:embed="rId5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580152" y="2987970"/>
                <a:ext cx="5421806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We cannot now work this out, since we cannot find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𝑙𝑛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of a negative number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If we did the same thing, but using a modulus…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0152" y="2987970"/>
                <a:ext cx="5421806" cy="954107"/>
              </a:xfrm>
              <a:prstGeom prst="rect">
                <a:avLst/>
              </a:prstGeom>
              <a:blipFill>
                <a:blip r:embed="rId6"/>
                <a:stretch>
                  <a:fillRect t="-1274" b="-57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 flipV="1">
            <a:off x="5115906" y="1598150"/>
            <a:ext cx="330925" cy="531223"/>
          </a:xfrm>
          <a:prstGeom prst="arc">
            <a:avLst>
              <a:gd name="adj1" fmla="val 16200000"/>
              <a:gd name="adj2" fmla="val 556698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481834" y="1444862"/>
                <a:ext cx="3537879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Integrate with respect to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As we are doing definite integration, we do not need to include the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𝑐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1834" y="1444862"/>
                <a:ext cx="3537879" cy="738664"/>
              </a:xfrm>
              <a:prstGeom prst="rect">
                <a:avLst/>
              </a:prstGeom>
              <a:blipFill>
                <a:blip r:embed="rId7"/>
                <a:stretch>
                  <a:fillRect l="-516" t="-1653" b="-82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24"/>
          <p:cNvSpPr/>
          <p:nvPr/>
        </p:nvSpPr>
        <p:spPr>
          <a:xfrm flipV="1">
            <a:off x="5614535" y="2221067"/>
            <a:ext cx="330925" cy="531223"/>
          </a:xfrm>
          <a:prstGeom prst="arc">
            <a:avLst>
              <a:gd name="adj1" fmla="val 16200000"/>
              <a:gd name="adj2" fmla="val 556698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5906101" y="2331022"/>
            <a:ext cx="13647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4123376" y="4005785"/>
                <a:ext cx="1152880" cy="5831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3376" y="4005785"/>
                <a:ext cx="1152880" cy="58310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3892599" y="4793911"/>
                <a:ext cx="1219565" cy="3431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𝑙𝑛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b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2599" y="4793911"/>
                <a:ext cx="1219565" cy="34317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3888413" y="5284931"/>
                <a:ext cx="185166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</m:fun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⁡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</m:oMath>
                  </m:oMathPara>
                </a14:m>
                <a:endParaRPr lang="en-GB" sz="1600" i="1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8413" y="5284931"/>
                <a:ext cx="1851661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Arc 36"/>
          <p:cNvSpPr/>
          <p:nvPr/>
        </p:nvSpPr>
        <p:spPr>
          <a:xfrm flipV="1">
            <a:off x="5108508" y="4378340"/>
            <a:ext cx="330925" cy="531223"/>
          </a:xfrm>
          <a:prstGeom prst="arc">
            <a:avLst>
              <a:gd name="adj1" fmla="val 16200000"/>
              <a:gd name="adj2" fmla="val 556698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474436" y="4225052"/>
                <a:ext cx="3537879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Integrate with respect to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As we are doing definite integration, we do not need to include the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𝑐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4436" y="4225052"/>
                <a:ext cx="3537879" cy="738664"/>
              </a:xfrm>
              <a:prstGeom prst="rect">
                <a:avLst/>
              </a:prstGeom>
              <a:blipFill>
                <a:blip r:embed="rId11"/>
                <a:stretch>
                  <a:fillRect l="-517" t="-1653" b="-82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8"/>
          <p:cNvSpPr/>
          <p:nvPr/>
        </p:nvSpPr>
        <p:spPr>
          <a:xfrm flipV="1">
            <a:off x="5544994" y="4947991"/>
            <a:ext cx="330925" cy="531223"/>
          </a:xfrm>
          <a:prstGeom prst="arc">
            <a:avLst>
              <a:gd name="adj1" fmla="val 16200000"/>
              <a:gd name="adj2" fmla="val 556698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5898703" y="5111212"/>
            <a:ext cx="13647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3889892" y="5765805"/>
                <a:ext cx="154388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</m:e>
                      </m:fun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⁡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</m:oMath>
                  </m:oMathPara>
                </a14:m>
                <a:endParaRPr lang="en-GB" sz="1600" i="1" dirty="0"/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9892" y="5765805"/>
                <a:ext cx="1543884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3891372" y="6264434"/>
                <a:ext cx="163006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=−0.41=0.41</m:t>
                      </m:r>
                    </m:oMath>
                  </m:oMathPara>
                </a14:m>
                <a:endParaRPr lang="en-GB" sz="1600" i="1" dirty="0"/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1372" y="6264434"/>
                <a:ext cx="1630062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44"/>
          <p:cNvSpPr/>
          <p:nvPr/>
        </p:nvSpPr>
        <p:spPr>
          <a:xfrm flipV="1">
            <a:off x="5502084" y="5464375"/>
            <a:ext cx="330925" cy="531223"/>
          </a:xfrm>
          <a:prstGeom prst="arc">
            <a:avLst>
              <a:gd name="adj1" fmla="val 16200000"/>
              <a:gd name="adj2" fmla="val 556698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5784772" y="5467798"/>
            <a:ext cx="2764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modulus means we can use the positive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Arc 46"/>
          <p:cNvSpPr/>
          <p:nvPr/>
        </p:nvSpPr>
        <p:spPr>
          <a:xfrm flipV="1">
            <a:off x="5343766" y="5971881"/>
            <a:ext cx="330925" cy="531223"/>
          </a:xfrm>
          <a:prstGeom prst="arc">
            <a:avLst>
              <a:gd name="adj1" fmla="val 16200000"/>
              <a:gd name="adj2" fmla="val 556698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5546555" y="5975304"/>
            <a:ext cx="2764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Calculate, and remember the answer should be positive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255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0" grpId="0"/>
      <p:bldP spid="21" grpId="0"/>
      <p:bldP spid="23" grpId="0" animBg="1"/>
      <p:bldP spid="25" grpId="0" animBg="1"/>
      <p:bldP spid="26" grpId="0"/>
      <p:bldP spid="34" grpId="0"/>
      <p:bldP spid="35" grpId="0"/>
      <p:bldP spid="36" grpId="0"/>
      <p:bldP spid="37" grpId="0" animBg="1"/>
      <p:bldP spid="39" grpId="0" animBg="1"/>
      <p:bldP spid="40" grpId="0"/>
      <p:bldP spid="43" grpId="0"/>
      <p:bldP spid="44" grpId="0"/>
      <p:bldP spid="45" grpId="0" animBg="1"/>
      <p:bldP spid="46" grpId="0"/>
      <p:bldP spid="47" grpId="0" animBg="1"/>
      <p:bldP spid="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Freeform 65"/>
          <p:cNvSpPr/>
          <p:nvPr/>
        </p:nvSpPr>
        <p:spPr>
          <a:xfrm rot="10800000">
            <a:off x="7524328" y="2462416"/>
            <a:ext cx="438150" cy="1035050"/>
          </a:xfrm>
          <a:custGeom>
            <a:avLst/>
            <a:gdLst>
              <a:gd name="connsiteX0" fmla="*/ 30854 w 469004"/>
              <a:gd name="connsiteY0" fmla="*/ 47977 h 1083027"/>
              <a:gd name="connsiteX1" fmla="*/ 469004 w 469004"/>
              <a:gd name="connsiteY1" fmla="*/ 47977 h 1083027"/>
              <a:gd name="connsiteX2" fmla="*/ 462654 w 469004"/>
              <a:gd name="connsiteY2" fmla="*/ 1083027 h 1083027"/>
              <a:gd name="connsiteX3" fmla="*/ 234054 w 469004"/>
              <a:gd name="connsiteY3" fmla="*/ 860777 h 1083027"/>
              <a:gd name="connsiteX4" fmla="*/ 37204 w 469004"/>
              <a:gd name="connsiteY4" fmla="*/ 695677 h 1083027"/>
              <a:gd name="connsiteX5" fmla="*/ 30854 w 469004"/>
              <a:gd name="connsiteY5" fmla="*/ 47977 h 1083027"/>
              <a:gd name="connsiteX0" fmla="*/ 0 w 438150"/>
              <a:gd name="connsiteY0" fmla="*/ 47977 h 1083027"/>
              <a:gd name="connsiteX1" fmla="*/ 438150 w 438150"/>
              <a:gd name="connsiteY1" fmla="*/ 47977 h 1083027"/>
              <a:gd name="connsiteX2" fmla="*/ 431800 w 438150"/>
              <a:gd name="connsiteY2" fmla="*/ 1083027 h 1083027"/>
              <a:gd name="connsiteX3" fmla="*/ 203200 w 438150"/>
              <a:gd name="connsiteY3" fmla="*/ 860777 h 1083027"/>
              <a:gd name="connsiteX4" fmla="*/ 6350 w 438150"/>
              <a:gd name="connsiteY4" fmla="*/ 695677 h 1083027"/>
              <a:gd name="connsiteX5" fmla="*/ 0 w 438150"/>
              <a:gd name="connsiteY5" fmla="*/ 47977 h 1083027"/>
              <a:gd name="connsiteX0" fmla="*/ 0 w 438150"/>
              <a:gd name="connsiteY0" fmla="*/ 47977 h 1083027"/>
              <a:gd name="connsiteX1" fmla="*/ 438150 w 438150"/>
              <a:gd name="connsiteY1" fmla="*/ 47977 h 1083027"/>
              <a:gd name="connsiteX2" fmla="*/ 431800 w 438150"/>
              <a:gd name="connsiteY2" fmla="*/ 1083027 h 1083027"/>
              <a:gd name="connsiteX3" fmla="*/ 203200 w 438150"/>
              <a:gd name="connsiteY3" fmla="*/ 860777 h 1083027"/>
              <a:gd name="connsiteX4" fmla="*/ 6350 w 438150"/>
              <a:gd name="connsiteY4" fmla="*/ 695677 h 1083027"/>
              <a:gd name="connsiteX5" fmla="*/ 0 w 438150"/>
              <a:gd name="connsiteY5" fmla="*/ 47977 h 1083027"/>
              <a:gd name="connsiteX0" fmla="*/ 0 w 438150"/>
              <a:gd name="connsiteY0" fmla="*/ 0 h 1035050"/>
              <a:gd name="connsiteX1" fmla="*/ 438150 w 438150"/>
              <a:gd name="connsiteY1" fmla="*/ 0 h 1035050"/>
              <a:gd name="connsiteX2" fmla="*/ 431800 w 438150"/>
              <a:gd name="connsiteY2" fmla="*/ 1035050 h 1035050"/>
              <a:gd name="connsiteX3" fmla="*/ 203200 w 438150"/>
              <a:gd name="connsiteY3" fmla="*/ 812800 h 1035050"/>
              <a:gd name="connsiteX4" fmla="*/ 6350 w 438150"/>
              <a:gd name="connsiteY4" fmla="*/ 647700 h 1035050"/>
              <a:gd name="connsiteX5" fmla="*/ 0 w 438150"/>
              <a:gd name="connsiteY5" fmla="*/ 0 h 1035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8150" h="1035050">
                <a:moveTo>
                  <a:pt x="0" y="0"/>
                </a:moveTo>
                <a:cubicBezTo>
                  <a:pt x="102923" y="1587"/>
                  <a:pt x="292100" y="0"/>
                  <a:pt x="438150" y="0"/>
                </a:cubicBezTo>
                <a:cubicBezTo>
                  <a:pt x="436033" y="345017"/>
                  <a:pt x="433917" y="690033"/>
                  <a:pt x="431800" y="1035050"/>
                </a:cubicBezTo>
                <a:lnTo>
                  <a:pt x="203200" y="812800"/>
                </a:lnTo>
                <a:lnTo>
                  <a:pt x="6350" y="647700"/>
                </a:lnTo>
                <a:cubicBezTo>
                  <a:pt x="4233" y="433917"/>
                  <a:pt x="3175" y="323850"/>
                  <a:pt x="0" y="0"/>
                </a:cubicBezTo>
                <a:close/>
              </a:path>
            </a:pathLst>
          </a:custGeom>
          <a:solidFill>
            <a:srgbClr val="FFC000">
              <a:alpha val="4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Freeform 27"/>
          <p:cNvSpPr/>
          <p:nvPr/>
        </p:nvSpPr>
        <p:spPr>
          <a:xfrm>
            <a:off x="5435600" y="3498851"/>
            <a:ext cx="438150" cy="1035050"/>
          </a:xfrm>
          <a:custGeom>
            <a:avLst/>
            <a:gdLst>
              <a:gd name="connsiteX0" fmla="*/ 30854 w 469004"/>
              <a:gd name="connsiteY0" fmla="*/ 47977 h 1083027"/>
              <a:gd name="connsiteX1" fmla="*/ 469004 w 469004"/>
              <a:gd name="connsiteY1" fmla="*/ 47977 h 1083027"/>
              <a:gd name="connsiteX2" fmla="*/ 462654 w 469004"/>
              <a:gd name="connsiteY2" fmla="*/ 1083027 h 1083027"/>
              <a:gd name="connsiteX3" fmla="*/ 234054 w 469004"/>
              <a:gd name="connsiteY3" fmla="*/ 860777 h 1083027"/>
              <a:gd name="connsiteX4" fmla="*/ 37204 w 469004"/>
              <a:gd name="connsiteY4" fmla="*/ 695677 h 1083027"/>
              <a:gd name="connsiteX5" fmla="*/ 30854 w 469004"/>
              <a:gd name="connsiteY5" fmla="*/ 47977 h 1083027"/>
              <a:gd name="connsiteX0" fmla="*/ 0 w 438150"/>
              <a:gd name="connsiteY0" fmla="*/ 47977 h 1083027"/>
              <a:gd name="connsiteX1" fmla="*/ 438150 w 438150"/>
              <a:gd name="connsiteY1" fmla="*/ 47977 h 1083027"/>
              <a:gd name="connsiteX2" fmla="*/ 431800 w 438150"/>
              <a:gd name="connsiteY2" fmla="*/ 1083027 h 1083027"/>
              <a:gd name="connsiteX3" fmla="*/ 203200 w 438150"/>
              <a:gd name="connsiteY3" fmla="*/ 860777 h 1083027"/>
              <a:gd name="connsiteX4" fmla="*/ 6350 w 438150"/>
              <a:gd name="connsiteY4" fmla="*/ 695677 h 1083027"/>
              <a:gd name="connsiteX5" fmla="*/ 0 w 438150"/>
              <a:gd name="connsiteY5" fmla="*/ 47977 h 1083027"/>
              <a:gd name="connsiteX0" fmla="*/ 0 w 438150"/>
              <a:gd name="connsiteY0" fmla="*/ 47977 h 1083027"/>
              <a:gd name="connsiteX1" fmla="*/ 438150 w 438150"/>
              <a:gd name="connsiteY1" fmla="*/ 47977 h 1083027"/>
              <a:gd name="connsiteX2" fmla="*/ 431800 w 438150"/>
              <a:gd name="connsiteY2" fmla="*/ 1083027 h 1083027"/>
              <a:gd name="connsiteX3" fmla="*/ 203200 w 438150"/>
              <a:gd name="connsiteY3" fmla="*/ 860777 h 1083027"/>
              <a:gd name="connsiteX4" fmla="*/ 6350 w 438150"/>
              <a:gd name="connsiteY4" fmla="*/ 695677 h 1083027"/>
              <a:gd name="connsiteX5" fmla="*/ 0 w 438150"/>
              <a:gd name="connsiteY5" fmla="*/ 47977 h 1083027"/>
              <a:gd name="connsiteX0" fmla="*/ 0 w 438150"/>
              <a:gd name="connsiteY0" fmla="*/ 0 h 1035050"/>
              <a:gd name="connsiteX1" fmla="*/ 438150 w 438150"/>
              <a:gd name="connsiteY1" fmla="*/ 0 h 1035050"/>
              <a:gd name="connsiteX2" fmla="*/ 431800 w 438150"/>
              <a:gd name="connsiteY2" fmla="*/ 1035050 h 1035050"/>
              <a:gd name="connsiteX3" fmla="*/ 203200 w 438150"/>
              <a:gd name="connsiteY3" fmla="*/ 812800 h 1035050"/>
              <a:gd name="connsiteX4" fmla="*/ 6350 w 438150"/>
              <a:gd name="connsiteY4" fmla="*/ 647700 h 1035050"/>
              <a:gd name="connsiteX5" fmla="*/ 0 w 438150"/>
              <a:gd name="connsiteY5" fmla="*/ 0 h 1035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8150" h="1035050">
                <a:moveTo>
                  <a:pt x="0" y="0"/>
                </a:moveTo>
                <a:cubicBezTo>
                  <a:pt x="102923" y="1587"/>
                  <a:pt x="292100" y="0"/>
                  <a:pt x="438150" y="0"/>
                </a:cubicBezTo>
                <a:cubicBezTo>
                  <a:pt x="436033" y="345017"/>
                  <a:pt x="433917" y="690033"/>
                  <a:pt x="431800" y="1035050"/>
                </a:cubicBezTo>
                <a:lnTo>
                  <a:pt x="203200" y="812800"/>
                </a:lnTo>
                <a:lnTo>
                  <a:pt x="6350" y="647700"/>
                </a:lnTo>
                <a:cubicBezTo>
                  <a:pt x="4233" y="433917"/>
                  <a:pt x="3175" y="323850"/>
                  <a:pt x="0" y="0"/>
                </a:cubicBezTo>
                <a:close/>
              </a:path>
            </a:pathLst>
          </a:custGeom>
          <a:solidFill>
            <a:srgbClr val="FFC000">
              <a:alpha val="4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integrate using standard functions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Find the value of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  <m:e>
                        <m:d>
                          <m:dPr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den>
                            </m:f>
                          </m:e>
                        </m:d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 Notice that using the positive values will give an area which is equivalent to the one we want!</a:t>
                </a: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8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820472" y="3429000"/>
                <a:ext cx="16171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0472" y="3429000"/>
                <a:ext cx="161711" cy="246221"/>
              </a:xfrm>
              <a:prstGeom prst="rect">
                <a:avLst/>
              </a:prstGeom>
              <a:blipFill>
                <a:blip r:embed="rId3"/>
                <a:stretch>
                  <a:fillRect l="-19231" r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6588224" y="908720"/>
                <a:ext cx="16543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908720"/>
                <a:ext cx="165430" cy="246221"/>
              </a:xfrm>
              <a:prstGeom prst="rect">
                <a:avLst/>
              </a:prstGeom>
              <a:blipFill>
                <a:blip r:embed="rId4"/>
                <a:stretch>
                  <a:fillRect l="-29630" r="-25926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51"/>
          <p:cNvSpPr/>
          <p:nvPr/>
        </p:nvSpPr>
        <p:spPr>
          <a:xfrm rot="10800000">
            <a:off x="6660232" y="-2835696"/>
            <a:ext cx="6264696" cy="6264696"/>
          </a:xfrm>
          <a:prstGeom prst="arc">
            <a:avLst>
              <a:gd name="adj1" fmla="val 17060127"/>
              <a:gd name="adj2" fmla="val 20625047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4427984" y="3501008"/>
            <a:ext cx="432048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16200000">
            <a:off x="4499992" y="3356992"/>
            <a:ext cx="432048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Arc 56"/>
          <p:cNvSpPr/>
          <p:nvPr/>
        </p:nvSpPr>
        <p:spPr>
          <a:xfrm>
            <a:off x="395536" y="3501008"/>
            <a:ext cx="6264696" cy="6264696"/>
          </a:xfrm>
          <a:prstGeom prst="arc">
            <a:avLst>
              <a:gd name="adj1" fmla="val 17060127"/>
              <a:gd name="adj2" fmla="val 20625047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948264" y="908720"/>
                <a:ext cx="480196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908720"/>
                <a:ext cx="480196" cy="404726"/>
              </a:xfrm>
              <a:prstGeom prst="rect">
                <a:avLst/>
              </a:prstGeom>
              <a:blipFill>
                <a:blip r:embed="rId5"/>
                <a:stretch>
                  <a:fillRect l="-8861" r="-7595" b="-106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Straight Connector 57"/>
          <p:cNvCxnSpPr/>
          <p:nvPr/>
        </p:nvCxnSpPr>
        <p:spPr>
          <a:xfrm>
            <a:off x="7524328" y="2492896"/>
            <a:ext cx="0" cy="1008112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7956376" y="2852936"/>
            <a:ext cx="0" cy="648072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868144" y="3501008"/>
            <a:ext cx="0" cy="1008112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436096" y="3501008"/>
            <a:ext cx="0" cy="648072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380312" y="3501008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2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812360" y="3501008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3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652120" y="3212976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-2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220072" y="3212976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-3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467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28" grpId="0" animBg="1"/>
      <p:bldP spid="7" grpId="0"/>
      <p:bldP spid="51" grpId="0"/>
      <p:bldP spid="52" grpId="0" animBg="1"/>
      <p:bldP spid="57" grpId="0" animBg="1"/>
      <p:bldP spid="12" grpId="0"/>
      <p:bldP spid="19" grpId="0"/>
      <p:bldP spid="63" grpId="0"/>
      <p:bldP spid="64" grpId="0"/>
      <p:bldP spid="6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653246" cy="47744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itchFamily="66" charset="0"/>
              </a:rPr>
              <a:t>You need to be able to integrate using standard functions</a:t>
            </a:r>
            <a:endParaRPr 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itchFamily="66" charset="0"/>
              </a:rPr>
              <a:t>You are not given the standard relationships for integration in the formula booklet, but you can use the rules from the differentiation parts to help!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17182" t="36682" r="64356" b="39873"/>
          <a:stretch/>
        </p:blipFill>
        <p:spPr>
          <a:xfrm>
            <a:off x="488493" y="3868297"/>
            <a:ext cx="3191936" cy="2279954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 flipH="1">
            <a:off x="2899954" y="3431177"/>
            <a:ext cx="1341120" cy="93181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195418" y="2978839"/>
                <a:ext cx="407857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you could use this row to recall that the integral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𝑠𝑒𝑐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𝑡𝑎𝑛𝑥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5418" y="2978839"/>
                <a:ext cx="4078570" cy="646331"/>
              </a:xfrm>
              <a:prstGeom prst="rect">
                <a:avLst/>
              </a:prstGeom>
              <a:blipFill>
                <a:blip r:embed="rId3"/>
                <a:stretch>
                  <a:fillRect t="-4717" b="-150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70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integrate using standard functions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Find the following integral: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𝑐𝑜𝑠𝑥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rad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Rewrite each term first, and then integrate each term separately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2504" t="-766" r="-21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17182" t="36682" r="64356" b="39873"/>
          <a:stretch/>
        </p:blipFill>
        <p:spPr>
          <a:xfrm>
            <a:off x="0" y="0"/>
            <a:ext cx="1837457" cy="1312469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256122" y="1362252"/>
                <a:ext cx="2095254" cy="6574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𝑐𝑜𝑠𝑥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rad>
                            </m:e>
                          </m:d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6122" y="1362252"/>
                <a:ext cx="2095254" cy="6574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081951" y="2130473"/>
                <a:ext cx="2647776" cy="6574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𝑐𝑜𝑠𝑥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  <m:d>
                                <m:d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1951" y="2130473"/>
                <a:ext cx="2647776" cy="6574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085061" y="2982668"/>
                <a:ext cx="852349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5061" y="2982668"/>
                <a:ext cx="852349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741314" y="2995108"/>
                <a:ext cx="87588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+ 3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1314" y="2995108"/>
                <a:ext cx="875881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416229" y="2895582"/>
                <a:ext cx="747512" cy="4970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6229" y="2895582"/>
                <a:ext cx="747512" cy="49705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5985396" y="3016881"/>
                <a:ext cx="48853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5396" y="3016881"/>
                <a:ext cx="48853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c 11"/>
          <p:cNvSpPr/>
          <p:nvPr/>
        </p:nvSpPr>
        <p:spPr>
          <a:xfrm flipV="1">
            <a:off x="6491051" y="1718631"/>
            <a:ext cx="273306" cy="742724"/>
          </a:xfrm>
          <a:prstGeom prst="arc">
            <a:avLst>
              <a:gd name="adj1" fmla="val 16200000"/>
              <a:gd name="adj2" fmla="val 556698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6639397" y="1775682"/>
            <a:ext cx="19427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Rewrite each term for integration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86390" y="2419157"/>
            <a:ext cx="22254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Integrate each term separately using rules we know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Arc 17"/>
          <p:cNvSpPr/>
          <p:nvPr/>
        </p:nvSpPr>
        <p:spPr>
          <a:xfrm flipV="1">
            <a:off x="6566334" y="2454925"/>
            <a:ext cx="273306" cy="742724"/>
          </a:xfrm>
          <a:prstGeom prst="arc">
            <a:avLst>
              <a:gd name="adj1" fmla="val 16200000"/>
              <a:gd name="adj2" fmla="val 556698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5509846" y="1156771"/>
            <a:ext cx="747735" cy="296891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233161" y="777240"/>
                <a:ext cx="278891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We cannot write this term 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2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since integrating would then lead to a division by 0</a:t>
                </a: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3161" y="777240"/>
                <a:ext cx="2788919" cy="646331"/>
              </a:xfrm>
              <a:prstGeom prst="rect">
                <a:avLst/>
              </a:prstGeom>
              <a:blipFill>
                <a:blip r:embed="rId10"/>
                <a:stretch>
                  <a:fillRect t="-943" r="-219" b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677637" y="0"/>
                <a:ext cx="1466363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7637" y="0"/>
                <a:ext cx="1466363" cy="484428"/>
              </a:xfrm>
              <a:prstGeom prst="rect">
                <a:avLst/>
              </a:prstGeom>
              <a:blipFill>
                <a:blip r:embed="rId11"/>
                <a:stretch>
                  <a:fillRect l="-41633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99143" y="0"/>
                <a:ext cx="1285032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9143" y="0"/>
                <a:ext cx="1285032" cy="484428"/>
              </a:xfrm>
              <a:prstGeom prst="rect">
                <a:avLst/>
              </a:prstGeom>
              <a:blipFill>
                <a:blip r:embed="rId12"/>
                <a:stretch>
                  <a:fillRect l="-47907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839974" y="0"/>
                <a:ext cx="155959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𝑜𝑠𝑥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9974" y="0"/>
                <a:ext cx="1559594" cy="484428"/>
              </a:xfrm>
              <a:prstGeom prst="rect">
                <a:avLst/>
              </a:prstGeom>
              <a:blipFill>
                <a:blip r:embed="rId13"/>
                <a:stretch>
                  <a:fillRect l="-39615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163575" y="0"/>
                <a:ext cx="167501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𝑖𝑛𝑥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3575" y="0"/>
                <a:ext cx="1675010" cy="484428"/>
              </a:xfrm>
              <a:prstGeom prst="rect">
                <a:avLst/>
              </a:prstGeom>
              <a:blipFill>
                <a:blip r:embed="rId14"/>
                <a:stretch>
                  <a:fillRect l="-3691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881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  <p:bldP spid="10" grpId="0"/>
      <p:bldP spid="11" grpId="0"/>
      <p:bldP spid="12" grpId="0" animBg="1"/>
      <p:bldP spid="13" grpId="0"/>
      <p:bldP spid="15" grpId="0"/>
      <p:bldP spid="18" grpId="0" animBg="1"/>
      <p:bldP spid="20" grpId="0"/>
      <p:bldP spid="20" grpId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06AF266-5583-4456-9679-0EE93C62FD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52D866-9A09-4059-BEC2-F0BB791EDB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3582AF3-80D3-484B-B64C-3656B05BD4D5}">
  <ds:schemaRefs>
    <ds:schemaRef ds:uri="http://purl.org/dc/elements/1.1/"/>
    <ds:schemaRef ds:uri="http://schemas.microsoft.com/office/2006/metadata/properties"/>
    <ds:schemaRef ds:uri="78db98b4-7c56-4667-9532-fea666d1edab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3123</TotalTime>
  <Words>1831</Words>
  <Application>Microsoft Office PowerPoint</Application>
  <PresentationFormat>On-screen Show (4:3)</PresentationFormat>
  <Paragraphs>196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Arial Black</vt:lpstr>
      <vt:lpstr>Calibri</vt:lpstr>
      <vt:lpstr>Calibri Light</vt:lpstr>
      <vt:lpstr>Cambria Math</vt:lpstr>
      <vt:lpstr>Comic Sans MS</vt:lpstr>
      <vt:lpstr>Pagoda SF</vt:lpstr>
      <vt:lpstr>Wingdings</vt:lpstr>
      <vt:lpstr>Office Theme</vt:lpstr>
      <vt:lpstr>PowerPoint Presentation</vt:lpstr>
      <vt:lpstr>Prior Knowledge Check</vt:lpstr>
      <vt:lpstr>PowerPoint Presentation</vt:lpstr>
      <vt:lpstr>Integration</vt:lpstr>
      <vt:lpstr>Integration</vt:lpstr>
      <vt:lpstr>Integration</vt:lpstr>
      <vt:lpstr>Integration</vt:lpstr>
      <vt:lpstr>Integration</vt:lpstr>
      <vt:lpstr>Integration</vt:lpstr>
      <vt:lpstr>Integration</vt:lpstr>
      <vt:lpstr>Integration</vt:lpstr>
      <vt:lpstr>Integration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780</cp:revision>
  <dcterms:created xsi:type="dcterms:W3CDTF">2018-04-30T00:32:33Z</dcterms:created>
  <dcterms:modified xsi:type="dcterms:W3CDTF">2020-12-12T10:28:54Z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