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9" r:id="rId3"/>
    <p:sldId id="258" r:id="rId4"/>
    <p:sldId id="262" r:id="rId5"/>
    <p:sldId id="276" r:id="rId6"/>
    <p:sldId id="277" r:id="rId7"/>
    <p:sldId id="263" r:id="rId8"/>
    <p:sldId id="278" r:id="rId9"/>
    <p:sldId id="279" r:id="rId10"/>
    <p:sldId id="265" r:id="rId11"/>
    <p:sldId id="266" r:id="rId12"/>
    <p:sldId id="282" r:id="rId13"/>
    <p:sldId id="283" r:id="rId14"/>
    <p:sldId id="267" r:id="rId15"/>
    <p:sldId id="268" r:id="rId16"/>
    <p:sldId id="284" r:id="rId17"/>
    <p:sldId id="285" r:id="rId18"/>
    <p:sldId id="286" r:id="rId19"/>
    <p:sldId id="269" r:id="rId20"/>
    <p:sldId id="270" r:id="rId21"/>
    <p:sldId id="290" r:id="rId22"/>
    <p:sldId id="291" r:id="rId23"/>
    <p:sldId id="292" r:id="rId24"/>
    <p:sldId id="293" r:id="rId25"/>
    <p:sldId id="302" r:id="rId26"/>
    <p:sldId id="303" r:id="rId27"/>
    <p:sldId id="304" r:id="rId28"/>
    <p:sldId id="271" r:id="rId29"/>
    <p:sldId id="294" r:id="rId30"/>
    <p:sldId id="296" r:id="rId31"/>
    <p:sldId id="297" r:id="rId32"/>
    <p:sldId id="298" r:id="rId33"/>
    <p:sldId id="295" r:id="rId34"/>
    <p:sldId id="299" r:id="rId35"/>
    <p:sldId id="300" r:id="rId36"/>
    <p:sldId id="301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D1B0E-4D05-44FD-8A1B-CB1C3A0D5AE3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5C32B-18D8-435A-BA82-034B4B468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75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33893-0C84-4F57-B48A-5BA024B4CD4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683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33893-0C84-4F57-B48A-5BA024B4CD48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903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33893-0C84-4F57-B48A-5BA024B4CD48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405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33893-0C84-4F57-B48A-5BA024B4CD48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62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rgbClr val="CCCCFF">
                <a:alpha val="30000"/>
              </a:srgbClr>
            </a:gs>
            <a:gs pos="95000">
              <a:srgbClr val="CCCCFF">
                <a:alpha val="30000"/>
              </a:srgb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49.png"/><Relationship Id="rId7" Type="http://schemas.openxmlformats.org/officeDocument/2006/relationships/image" Target="../media/image5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10" Type="http://schemas.openxmlformats.org/officeDocument/2006/relationships/image" Target="../media/image62.png"/><Relationship Id="rId4" Type="http://schemas.openxmlformats.org/officeDocument/2006/relationships/image" Target="../media/image50.png"/><Relationship Id="rId9" Type="http://schemas.openxmlformats.org/officeDocument/2006/relationships/image" Target="../media/image6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62.png"/><Relationship Id="rId7" Type="http://schemas.openxmlformats.org/officeDocument/2006/relationships/image" Target="../media/image67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10" Type="http://schemas.openxmlformats.org/officeDocument/2006/relationships/image" Target="../media/image70.png"/><Relationship Id="rId4" Type="http://schemas.openxmlformats.org/officeDocument/2006/relationships/image" Target="../media/image64.png"/><Relationship Id="rId9" Type="http://schemas.openxmlformats.org/officeDocument/2006/relationships/image" Target="../media/image6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2.png"/><Relationship Id="rId7" Type="http://schemas.openxmlformats.org/officeDocument/2006/relationships/image" Target="../media/image6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Relationship Id="rId9" Type="http://schemas.openxmlformats.org/officeDocument/2006/relationships/image" Target="../media/image7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770.png"/><Relationship Id="rId7" Type="http://schemas.openxmlformats.org/officeDocument/2006/relationships/image" Target="../media/image62.png"/><Relationship Id="rId2" Type="http://schemas.openxmlformats.org/officeDocument/2006/relationships/image" Target="../media/image7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84.png"/><Relationship Id="rId5" Type="http://schemas.openxmlformats.org/officeDocument/2006/relationships/image" Target="../media/image79.png"/><Relationship Id="rId10" Type="http://schemas.openxmlformats.org/officeDocument/2006/relationships/image" Target="../media/image83.png"/><Relationship Id="rId4" Type="http://schemas.openxmlformats.org/officeDocument/2006/relationships/image" Target="../media/image78.png"/><Relationship Id="rId9" Type="http://schemas.openxmlformats.org/officeDocument/2006/relationships/image" Target="../media/image8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91.png"/><Relationship Id="rId3" Type="http://schemas.openxmlformats.org/officeDocument/2006/relationships/image" Target="../media/image770.png"/><Relationship Id="rId7" Type="http://schemas.openxmlformats.org/officeDocument/2006/relationships/image" Target="../media/image84.png"/><Relationship Id="rId12" Type="http://schemas.openxmlformats.org/officeDocument/2006/relationships/image" Target="../media/image90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89.png"/><Relationship Id="rId5" Type="http://schemas.openxmlformats.org/officeDocument/2006/relationships/image" Target="../media/image79.png"/><Relationship Id="rId15" Type="http://schemas.openxmlformats.org/officeDocument/2006/relationships/image" Target="../media/image93.png"/><Relationship Id="rId10" Type="http://schemas.openxmlformats.org/officeDocument/2006/relationships/image" Target="../media/image88.png"/><Relationship Id="rId4" Type="http://schemas.openxmlformats.org/officeDocument/2006/relationships/image" Target="../media/image78.png"/><Relationship Id="rId9" Type="http://schemas.openxmlformats.org/officeDocument/2006/relationships/image" Target="../media/image87.png"/><Relationship Id="rId14" Type="http://schemas.openxmlformats.org/officeDocument/2006/relationships/image" Target="../media/image9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3" Type="http://schemas.openxmlformats.org/officeDocument/2006/relationships/image" Target="../media/image87.png"/><Relationship Id="rId7" Type="http://schemas.openxmlformats.org/officeDocument/2006/relationships/image" Target="../media/image62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11" Type="http://schemas.openxmlformats.org/officeDocument/2006/relationships/image" Target="../media/image98.png"/><Relationship Id="rId5" Type="http://schemas.openxmlformats.org/officeDocument/2006/relationships/image" Target="../media/image94.png"/><Relationship Id="rId10" Type="http://schemas.openxmlformats.org/officeDocument/2006/relationships/image" Target="../media/image97.png"/><Relationship Id="rId4" Type="http://schemas.openxmlformats.org/officeDocument/2006/relationships/image" Target="../media/image88.png"/><Relationship Id="rId9" Type="http://schemas.openxmlformats.org/officeDocument/2006/relationships/image" Target="../media/image9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image" Target="../media/image87.png"/><Relationship Id="rId7" Type="http://schemas.openxmlformats.org/officeDocument/2006/relationships/image" Target="../media/image62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11" Type="http://schemas.openxmlformats.org/officeDocument/2006/relationships/image" Target="../media/image101.png"/><Relationship Id="rId5" Type="http://schemas.openxmlformats.org/officeDocument/2006/relationships/image" Target="../media/image94.png"/><Relationship Id="rId10" Type="http://schemas.openxmlformats.org/officeDocument/2006/relationships/image" Target="../media/image100.png"/><Relationship Id="rId4" Type="http://schemas.openxmlformats.org/officeDocument/2006/relationships/image" Target="../media/image88.png"/><Relationship Id="rId9" Type="http://schemas.openxmlformats.org/officeDocument/2006/relationships/image" Target="../media/image9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300.png"/><Relationship Id="rId4" Type="http://schemas.openxmlformats.org/officeDocument/2006/relationships/image" Target="../media/image29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0.png"/><Relationship Id="rId3" Type="http://schemas.openxmlformats.org/officeDocument/2006/relationships/image" Target="../media/image300.png"/><Relationship Id="rId7" Type="http://schemas.openxmlformats.org/officeDocument/2006/relationships/image" Target="../media/image34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0.png"/><Relationship Id="rId5" Type="http://schemas.openxmlformats.org/officeDocument/2006/relationships/image" Target="../media/image320.png"/><Relationship Id="rId4" Type="http://schemas.openxmlformats.org/officeDocument/2006/relationships/image" Target="../media/image310.png"/><Relationship Id="rId9" Type="http://schemas.openxmlformats.org/officeDocument/2006/relationships/image" Target="../media/image62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0.png"/><Relationship Id="rId13" Type="http://schemas.openxmlformats.org/officeDocument/2006/relationships/image" Target="../media/image440.png"/><Relationship Id="rId3" Type="http://schemas.openxmlformats.org/officeDocument/2006/relationships/image" Target="../media/image300.png"/><Relationship Id="rId7" Type="http://schemas.openxmlformats.org/officeDocument/2006/relationships/image" Target="../media/image380.png"/><Relationship Id="rId12" Type="http://schemas.openxmlformats.org/officeDocument/2006/relationships/image" Target="../media/image4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0.png"/><Relationship Id="rId11" Type="http://schemas.openxmlformats.org/officeDocument/2006/relationships/image" Target="../media/image420.png"/><Relationship Id="rId5" Type="http://schemas.openxmlformats.org/officeDocument/2006/relationships/image" Target="../media/image360.png"/><Relationship Id="rId15" Type="http://schemas.openxmlformats.org/officeDocument/2006/relationships/image" Target="../media/image62.png"/><Relationship Id="rId10" Type="http://schemas.openxmlformats.org/officeDocument/2006/relationships/image" Target="../media/image410.png"/><Relationship Id="rId4" Type="http://schemas.openxmlformats.org/officeDocument/2006/relationships/image" Target="../media/image350.png"/><Relationship Id="rId9" Type="http://schemas.openxmlformats.org/officeDocument/2006/relationships/image" Target="../media/image400.png"/><Relationship Id="rId14" Type="http://schemas.openxmlformats.org/officeDocument/2006/relationships/image" Target="../media/image45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6.png"/><Relationship Id="rId4" Type="http://schemas.openxmlformats.org/officeDocument/2006/relationships/image" Target="../media/image10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7" Type="http://schemas.openxmlformats.org/officeDocument/2006/relationships/image" Target="../media/image109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8.png"/><Relationship Id="rId5" Type="http://schemas.openxmlformats.org/officeDocument/2006/relationships/image" Target="../media/image107.png"/><Relationship Id="rId4" Type="http://schemas.openxmlformats.org/officeDocument/2006/relationships/image" Target="../media/image106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3" Type="http://schemas.openxmlformats.org/officeDocument/2006/relationships/image" Target="../media/image104.png"/><Relationship Id="rId7" Type="http://schemas.openxmlformats.org/officeDocument/2006/relationships/image" Target="../media/image111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11" Type="http://schemas.openxmlformats.org/officeDocument/2006/relationships/image" Target="../media/image115.png"/><Relationship Id="rId5" Type="http://schemas.openxmlformats.org/officeDocument/2006/relationships/image" Target="../media/image109.png"/><Relationship Id="rId10" Type="http://schemas.openxmlformats.org/officeDocument/2006/relationships/image" Target="../media/image114.png"/><Relationship Id="rId4" Type="http://schemas.openxmlformats.org/officeDocument/2006/relationships/image" Target="../media/image106.png"/><Relationship Id="rId9" Type="http://schemas.openxmlformats.org/officeDocument/2006/relationships/image" Target="../media/image11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png"/><Relationship Id="rId2" Type="http://schemas.openxmlformats.org/officeDocument/2006/relationships/image" Target="../media/image103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7" Type="http://schemas.openxmlformats.org/officeDocument/2006/relationships/image" Target="../media/image120.png"/><Relationship Id="rId2" Type="http://schemas.openxmlformats.org/officeDocument/2006/relationships/image" Target="../media/image10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9.png"/><Relationship Id="rId5" Type="http://schemas.openxmlformats.org/officeDocument/2006/relationships/image" Target="../media/image118.png"/><Relationship Id="rId4" Type="http://schemas.openxmlformats.org/officeDocument/2006/relationships/image" Target="../media/image1170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3" Type="http://schemas.openxmlformats.org/officeDocument/2006/relationships/image" Target="../media/image117.png"/><Relationship Id="rId7" Type="http://schemas.openxmlformats.org/officeDocument/2006/relationships/image" Target="../media/image124.png"/><Relationship Id="rId12" Type="http://schemas.openxmlformats.org/officeDocument/2006/relationships/image" Target="../media/image129.png"/><Relationship Id="rId2" Type="http://schemas.openxmlformats.org/officeDocument/2006/relationships/image" Target="../media/image10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11" Type="http://schemas.openxmlformats.org/officeDocument/2006/relationships/image" Target="../media/image128.png"/><Relationship Id="rId5" Type="http://schemas.openxmlformats.org/officeDocument/2006/relationships/image" Target="../media/image122.png"/><Relationship Id="rId10" Type="http://schemas.openxmlformats.org/officeDocument/2006/relationships/image" Target="../media/image127.png"/><Relationship Id="rId4" Type="http://schemas.openxmlformats.org/officeDocument/2006/relationships/image" Target="../media/image121.png"/><Relationship Id="rId9" Type="http://schemas.openxmlformats.org/officeDocument/2006/relationships/image" Target="../media/image12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image" Target="../media/image10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0.png"/><Relationship Id="rId4" Type="http://schemas.openxmlformats.org/officeDocument/2006/relationships/image" Target="../media/image12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10" Type="http://schemas.openxmlformats.org/officeDocument/2006/relationships/image" Target="../media/image27.png"/><Relationship Id="rId4" Type="http://schemas.openxmlformats.org/officeDocument/2006/relationships/image" Target="../media/image55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2250878" y="2088452"/>
            <a:ext cx="4731103" cy="154657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Vectors</a:t>
            </a:r>
            <a:endParaRPr lang="ja-JP" altLang="en-US" sz="9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34EE6802-411D-4732-B86A-00E62DEC8AD7}"/>
              </a:ext>
            </a:extLst>
          </p:cNvPr>
          <p:cNvSpPr txBox="1"/>
          <p:nvPr/>
        </p:nvSpPr>
        <p:spPr>
          <a:xfrm>
            <a:off x="2282695" y="3775203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0D2011-25FA-4F40-A1ED-AAF7E2C78E7D}"/>
              </a:ext>
            </a:extLst>
          </p:cNvPr>
          <p:cNvSpPr/>
          <p:nvPr/>
        </p:nvSpPr>
        <p:spPr>
          <a:xfrm>
            <a:off x="1652308" y="2199643"/>
            <a:ext cx="6000682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Exercise 11C</a:t>
            </a:r>
            <a:endParaRPr lang="ja-JP" altLang="en-US" sz="6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25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Pythagoras’ Theorem to calculate the magnitude of a vector, and Trigonometry to calculate it’s direction…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48200" y="1752600"/>
            <a:ext cx="1371600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220718" y="2420888"/>
            <a:ext cx="3358054" cy="37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When a vector is given in terms of the unit vectors </a:t>
            </a:r>
            <a:r>
              <a:rPr lang="en-GB" sz="1400" b="1" dirty="0" err="1">
                <a:latin typeface="Comic Sans MS" pitchFamily="66" charset="0"/>
              </a:rPr>
              <a:t>i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and </a:t>
            </a:r>
            <a:r>
              <a:rPr lang="en-GB" sz="1400" b="1" dirty="0">
                <a:latin typeface="Comic Sans MS" pitchFamily="66" charset="0"/>
              </a:rPr>
              <a:t>j</a:t>
            </a:r>
            <a:r>
              <a:rPr lang="en-GB" sz="1400" dirty="0">
                <a:latin typeface="Comic Sans MS" pitchFamily="66" charset="0"/>
              </a:rPr>
              <a:t>, you can find its magnitude using Pythagoras’ Theorem.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The magnitude of vector 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 is written as |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|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Find the magnitude of the vector: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3</a:t>
            </a:r>
            <a:r>
              <a:rPr lang="en-GB" sz="1400" b="1" dirty="0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– 7</a:t>
            </a:r>
            <a:r>
              <a:rPr lang="en-GB" sz="1400" b="1" dirty="0">
                <a:latin typeface="Comic Sans MS" pitchFamily="66" charset="0"/>
              </a:rPr>
              <a:t>j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648200" y="1752600"/>
            <a:ext cx="762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019800" y="1752600"/>
            <a:ext cx="0" cy="152400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019800" y="1752600"/>
            <a:ext cx="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48200" y="1752600"/>
            <a:ext cx="1371600" cy="152400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48200" y="1752600"/>
            <a:ext cx="7620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867400" y="1752600"/>
            <a:ext cx="1524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105400" y="1295400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3</a:t>
            </a:r>
            <a:r>
              <a:rPr lang="en-GB" sz="1600" b="1" dirty="0">
                <a:latin typeface="Comic Sans MS" pitchFamily="66" charset="0"/>
              </a:rPr>
              <a:t>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0" y="2209800"/>
            <a:ext cx="4780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-7</a:t>
            </a:r>
            <a:r>
              <a:rPr lang="en-GB" sz="1600" b="1" dirty="0">
                <a:latin typeface="Comic Sans MS" pitchFamily="66" charset="0"/>
              </a:rPr>
              <a:t>j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2514600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3</a:t>
            </a:r>
            <a:r>
              <a:rPr lang="en-GB" sz="1600" b="1" dirty="0">
                <a:latin typeface="Comic Sans MS" pitchFamily="66" charset="0"/>
              </a:rPr>
              <a:t>i </a:t>
            </a:r>
            <a:r>
              <a:rPr lang="en-GB" sz="1600" dirty="0">
                <a:latin typeface="Comic Sans MS" pitchFamily="66" charset="0"/>
              </a:rPr>
              <a:t>- 7</a:t>
            </a:r>
            <a:r>
              <a:rPr lang="en-GB" sz="1600" b="1" dirty="0">
                <a:latin typeface="Comic Sans MS" pitchFamily="66" charset="0"/>
              </a:rPr>
              <a:t>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62400" y="3733800"/>
                <a:ext cx="1891480" cy="390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(−7)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733800"/>
                <a:ext cx="1891480" cy="390492"/>
              </a:xfrm>
              <a:prstGeom prst="rect">
                <a:avLst/>
              </a:prstGeom>
              <a:blipFill>
                <a:blip r:embed="rId2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62400" y="4267200"/>
                <a:ext cx="1114792" cy="372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58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267200"/>
                <a:ext cx="1114792" cy="3726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962400" y="4800600"/>
                <a:ext cx="15084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1" i="1" smtClean="0">
                            <a:latin typeface="Cambria Math"/>
                          </a:rPr>
                          <m:t>𝒗</m:t>
                        </m:r>
                      </m:e>
                    </m:d>
                    <m:r>
                      <a:rPr lang="en-GB" sz="1600" b="0" i="1" smtClean="0">
                        <a:latin typeface="Cambria Math"/>
                      </a:rPr>
                      <m:t>=7.62</m:t>
                    </m:r>
                  </m:oMath>
                </a14:m>
                <a:r>
                  <a:rPr lang="en-GB" sz="1600" dirty="0"/>
                  <a:t> (3sf)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800600"/>
                <a:ext cx="1508490" cy="338554"/>
              </a:xfrm>
              <a:prstGeom prst="rect">
                <a:avLst/>
              </a:prstGeom>
              <a:blipFill>
                <a:blip r:embed="rId4"/>
                <a:stretch>
                  <a:fillRect t="-5455" r="-1215" b="-2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5638800" y="3962400"/>
            <a:ext cx="475593" cy="470338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096000" y="3962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Put in the values from the vectors and calculate</a:t>
            </a:r>
          </a:p>
        </p:txBody>
      </p:sp>
      <p:sp>
        <p:nvSpPr>
          <p:cNvPr id="21" name="Arc 20"/>
          <p:cNvSpPr/>
          <p:nvPr/>
        </p:nvSpPr>
        <p:spPr>
          <a:xfrm>
            <a:off x="5638800" y="4495800"/>
            <a:ext cx="475593" cy="470338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096000" y="4572000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Round if necessary</a:t>
            </a:r>
          </a:p>
        </p:txBody>
      </p:sp>
    </p:spTree>
    <p:extLst>
      <p:ext uri="{BB962C8B-B14F-4D97-AF65-F5344CB8AC3E}">
        <p14:creationId xmlns:p14="http://schemas.microsoft.com/office/powerpoint/2010/main" val="405926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 animBg="1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Pythagoras’ Theorem to calculate the magnitude of a vector, and Trigonometry to calculate it’s direction…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629400" y="2514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562600" y="25146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220718" y="2636912"/>
            <a:ext cx="3358054" cy="3489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Find the angle between the vector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-4</a:t>
            </a:r>
            <a:r>
              <a:rPr lang="en-GB" sz="1400" b="1" dirty="0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+ 5</a:t>
            </a:r>
            <a:r>
              <a:rPr lang="en-GB" sz="1400" b="1" dirty="0">
                <a:latin typeface="Comic Sans MS" pitchFamily="66" charset="0"/>
              </a:rPr>
              <a:t>j</a:t>
            </a:r>
            <a:r>
              <a:rPr lang="en-GB" sz="1400" dirty="0">
                <a:latin typeface="Comic Sans MS" pitchFamily="66" charset="0"/>
              </a:rPr>
              <a:t> and the positive x-axis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Draw a diagram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6019800" y="25146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629400" y="1066800"/>
            <a:ext cx="0" cy="28194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562600" y="2362200"/>
            <a:ext cx="1524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746531" y="2577663"/>
            <a:ext cx="452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-4</a:t>
            </a:r>
            <a:r>
              <a:rPr lang="en-GB" sz="1600" b="1" dirty="0">
                <a:latin typeface="Comic Sans MS" pitchFamily="66" charset="0"/>
              </a:rPr>
              <a:t>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77200" y="23622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  <a:endParaRPr lang="en-GB" sz="1600" b="1" dirty="0">
              <a:latin typeface="Comic Sans MS" pitchFamily="66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562600" y="15240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562600" y="1905000"/>
            <a:ext cx="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5562600" y="1524000"/>
            <a:ext cx="10668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6050677" y="1978367"/>
            <a:ext cx="588921" cy="54303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c 34"/>
          <p:cNvSpPr/>
          <p:nvPr/>
        </p:nvSpPr>
        <p:spPr>
          <a:xfrm>
            <a:off x="6258910" y="2033752"/>
            <a:ext cx="914400" cy="914400"/>
          </a:xfrm>
          <a:prstGeom prst="arc">
            <a:avLst>
              <a:gd name="adj1" fmla="val 10563289"/>
              <a:gd name="adj2" fmla="val 12861776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5891049" y="2151993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>
                <a:latin typeface="Comic Sans MS" pitchFamily="66" charset="0"/>
              </a:rPr>
              <a:t>θ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26422" y="18629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5</a:t>
            </a:r>
            <a:r>
              <a:rPr lang="en-GB" sz="1600" b="1" dirty="0">
                <a:latin typeface="Comic Sans MS" pitchFamily="66" charset="0"/>
              </a:rPr>
              <a:t>j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181600" y="2514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77000" y="762000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  <a:endParaRPr lang="en-GB" sz="1600" b="1" dirty="0"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8200" y="1752600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Opp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83469" y="2848303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Adj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993931" y="3870435"/>
                <a:ext cx="1197571" cy="534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𝐴𝑑𝑗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931" y="3870435"/>
                <a:ext cx="1197571" cy="534826"/>
              </a:xfrm>
              <a:prstGeom prst="rect">
                <a:avLst/>
              </a:prstGeom>
              <a:blipFill>
                <a:blip r:embed="rId2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993931" y="4403835"/>
                <a:ext cx="974176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931" y="4403835"/>
                <a:ext cx="974176" cy="500009"/>
              </a:xfrm>
              <a:prstGeom prst="rect">
                <a:avLst/>
              </a:prstGeom>
              <a:blipFill>
                <a:blip r:embed="rId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314497" y="4984531"/>
                <a:ext cx="9677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=51.3°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97" y="4984531"/>
                <a:ext cx="967765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6248400" y="2057400"/>
            <a:ext cx="914400" cy="914400"/>
          </a:xfrm>
          <a:prstGeom prst="arc">
            <a:avLst>
              <a:gd name="adj1" fmla="val 13012061"/>
              <a:gd name="adj2" fmla="val 21533532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384331" y="5425966"/>
                <a:ext cx="19949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𝐴𝑐𝑡𝑢𝑎𝑙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𝑎𝑛𝑔𝑙𝑒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=128.7°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331" y="5425966"/>
                <a:ext cx="1994905" cy="307777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5213131" y="4175235"/>
            <a:ext cx="475593" cy="470338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594131" y="4251435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49" name="Arc 48"/>
          <p:cNvSpPr/>
          <p:nvPr/>
        </p:nvSpPr>
        <p:spPr>
          <a:xfrm>
            <a:off x="5213131" y="4632435"/>
            <a:ext cx="475593" cy="470338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5213131" y="5089635"/>
            <a:ext cx="475593" cy="470338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5594131" y="4708635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Inverse Tan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594131" y="5013435"/>
            <a:ext cx="32660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angle we want is between the vector and the </a:t>
            </a:r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positive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x-axis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Subtract 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from 180°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728138" y="2162504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51.3°</a:t>
            </a:r>
          </a:p>
        </p:txBody>
      </p:sp>
    </p:spTree>
    <p:extLst>
      <p:ext uri="{BB962C8B-B14F-4D97-AF65-F5344CB8AC3E}">
        <p14:creationId xmlns:p14="http://schemas.microsoft.com/office/powerpoint/2010/main" val="155455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/>
      <p:bldP spid="35" grpId="0" animBg="1"/>
      <p:bldP spid="36" grpId="0"/>
      <p:bldP spid="36" grpId="1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 animBg="1"/>
      <p:bldP spid="47" grpId="0" animBg="1"/>
      <p:bldP spid="48" grpId="0"/>
      <p:bldP spid="49" grpId="0" animBg="1"/>
      <p:bldP spid="50" grpId="0" animBg="1"/>
      <p:bldP spid="51" grpId="0"/>
      <p:bldP spid="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Arrow Connector 67"/>
          <p:cNvCxnSpPr/>
          <p:nvPr/>
        </p:nvCxnSpPr>
        <p:spPr>
          <a:xfrm>
            <a:off x="5068416" y="2780928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Pythagoras’ Theorem to calculate the magnitude of a vector, and Trigonometry to calculate it’s direction…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2"/>
              <p:cNvSpPr txBox="1">
                <a:spLocks/>
              </p:cNvSpPr>
              <p:nvPr/>
            </p:nvSpPr>
            <p:spPr>
              <a:xfrm>
                <a:off x="220718" y="2636912"/>
                <a:ext cx="3358054" cy="348925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GB" sz="1400" dirty="0">
                    <a:latin typeface="Comic Sans MS" pitchFamily="66" charset="0"/>
                  </a:rPr>
                  <a:t>Vector </a:t>
                </a:r>
                <a:r>
                  <a:rPr lang="en-GB" sz="1400" b="1" dirty="0">
                    <a:latin typeface="Comic Sans MS" pitchFamily="66" charset="0"/>
                  </a:rPr>
                  <a:t>a</a:t>
                </a:r>
                <a:r>
                  <a:rPr lang="en-GB" sz="1400" dirty="0">
                    <a:latin typeface="Comic Sans MS" pitchFamily="66" charset="0"/>
                  </a:rPr>
                  <a:t> has magnitude 10 and makes an angle of 30˚ with </a:t>
                </a:r>
                <a:r>
                  <a:rPr lang="en-GB" sz="1400" b="1" dirty="0">
                    <a:latin typeface="Comic Sans MS" pitchFamily="66" charset="0"/>
                  </a:rPr>
                  <a:t>j</a:t>
                </a:r>
                <a:r>
                  <a:rPr lang="en-GB" sz="1400" dirty="0">
                    <a:latin typeface="Comic Sans MS" pitchFamily="66" charset="0"/>
                  </a:rPr>
                  <a:t>. Find </a:t>
                </a:r>
                <a:r>
                  <a:rPr lang="en-GB" sz="1400" b="1" dirty="0">
                    <a:latin typeface="Comic Sans MS" pitchFamily="66" charset="0"/>
                  </a:rPr>
                  <a:t>a</a:t>
                </a:r>
                <a:r>
                  <a:rPr lang="en-GB" sz="1400" dirty="0">
                    <a:latin typeface="Comic Sans MS" pitchFamily="66" charset="0"/>
                  </a:rPr>
                  <a:t> in column vector format.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itchFamily="66" charset="0"/>
                    <a:sym typeface="Wingdings" panose="05000000000000000000" pitchFamily="2" charset="2"/>
                  </a:rPr>
                  <a:t>You can again use GCSE trigonometry for this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5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3</m:t>
                                    </m:r>
                                  </m:e>
                                </m:ra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18" y="2636912"/>
                <a:ext cx="3358054" cy="3489251"/>
              </a:xfrm>
              <a:prstGeom prst="rect">
                <a:avLst/>
              </a:prstGeom>
              <a:blipFill>
                <a:blip r:embed="rId2"/>
                <a:stretch>
                  <a:fillRect t="-1049" r="-7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>
            <a:off x="6516216" y="2780928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6516216" y="1333128"/>
            <a:ext cx="0" cy="28194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964016" y="2628528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  <a:endParaRPr lang="en-GB" sz="1600" b="1" dirty="0">
              <a:latin typeface="Comic Sans MS" pitchFamily="66" charset="0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6516216" y="1484784"/>
            <a:ext cx="720080" cy="108012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 64"/>
          <p:cNvSpPr/>
          <p:nvPr/>
        </p:nvSpPr>
        <p:spPr>
          <a:xfrm>
            <a:off x="6084168" y="2204864"/>
            <a:ext cx="914400" cy="914400"/>
          </a:xfrm>
          <a:prstGeom prst="arc">
            <a:avLst>
              <a:gd name="adj1" fmla="val 16039042"/>
              <a:gd name="adj2" fmla="val 1752450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6444208" y="19168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30˚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363816" y="1028328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  <a:endParaRPr lang="en-GB" sz="1600" b="1" dirty="0">
              <a:latin typeface="Comic Sans MS" pitchFamily="66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6516216" y="1556792"/>
            <a:ext cx="648072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804248" y="1988840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10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0DDD4CB4-588C-49AC-8640-1BBB37381707}"/>
                  </a:ext>
                </a:extLst>
              </p:cNvPr>
              <p:cNvSpPr txBox="1"/>
              <p:nvPr/>
            </p:nvSpPr>
            <p:spPr>
              <a:xfrm>
                <a:off x="6588224" y="1268760"/>
                <a:ext cx="67967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0DDD4CB4-588C-49AC-8640-1BBB373817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1268760"/>
                <a:ext cx="679673" cy="215444"/>
              </a:xfrm>
              <a:prstGeom prst="rect">
                <a:avLst/>
              </a:prstGeom>
              <a:blipFill>
                <a:blip r:embed="rId3"/>
                <a:stretch>
                  <a:fillRect l="-6306" r="-540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63E24E8-7B15-4AB1-9722-C818F94076FB}"/>
                  </a:ext>
                </a:extLst>
              </p:cNvPr>
              <p:cNvSpPr txBox="1"/>
              <p:nvPr/>
            </p:nvSpPr>
            <p:spPr>
              <a:xfrm>
                <a:off x="5724128" y="1916832"/>
                <a:ext cx="70051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63E24E8-7B15-4AB1-9722-C818F9407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1916832"/>
                <a:ext cx="700513" cy="215444"/>
              </a:xfrm>
              <a:prstGeom prst="rect">
                <a:avLst/>
              </a:prstGeom>
              <a:blipFill>
                <a:blip r:embed="rId4"/>
                <a:stretch>
                  <a:fillRect l="-5217" r="-4348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7A0654A-D3E5-44DC-846E-37188C8C5B69}"/>
                  </a:ext>
                </a:extLst>
              </p:cNvPr>
              <p:cNvSpPr txBox="1"/>
              <p:nvPr/>
            </p:nvSpPr>
            <p:spPr>
              <a:xfrm flipH="1">
                <a:off x="6804248" y="1268760"/>
                <a:ext cx="216024" cy="2160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7A0654A-D3E5-44DC-846E-37188C8C5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804248" y="1268760"/>
                <a:ext cx="216024" cy="216024"/>
              </a:xfrm>
              <a:prstGeom prst="rect">
                <a:avLst/>
              </a:prstGeom>
              <a:blipFill>
                <a:blip r:embed="rId5"/>
                <a:stretch>
                  <a:fillRect r="-2778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2FCD406-A1DF-4F90-81B9-728BED6B0EB6}"/>
                  </a:ext>
                </a:extLst>
              </p:cNvPr>
              <p:cNvSpPr txBox="1"/>
              <p:nvPr/>
            </p:nvSpPr>
            <p:spPr>
              <a:xfrm>
                <a:off x="6012160" y="1916832"/>
                <a:ext cx="356764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2FCD406-A1DF-4F90-81B9-728BED6B0E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1916832"/>
                <a:ext cx="356764" cy="240835"/>
              </a:xfrm>
              <a:prstGeom prst="rect">
                <a:avLst/>
              </a:prstGeom>
              <a:blipFill>
                <a:blip r:embed="rId6"/>
                <a:stretch>
                  <a:fillRect l="-11864" r="-10169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347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5" grpId="0" animBg="1"/>
      <p:bldP spid="66" grpId="0"/>
      <p:bldP spid="69" grpId="0"/>
      <p:bldP spid="75" grpId="0"/>
      <p:bldP spid="5" grpId="0"/>
      <p:bldP spid="5" grpId="1"/>
      <p:bldP spid="17" grpId="0"/>
      <p:bldP spid="17" grpId="1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0D2011-25FA-4F40-A1ED-AAF7E2C78E7D}"/>
              </a:ext>
            </a:extLst>
          </p:cNvPr>
          <p:cNvSpPr/>
          <p:nvPr/>
        </p:nvSpPr>
        <p:spPr>
          <a:xfrm>
            <a:off x="1652308" y="2199643"/>
            <a:ext cx="6000682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Exercise 11D</a:t>
            </a:r>
            <a:endParaRPr lang="ja-JP" altLang="en-US" sz="6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142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vectors to describe the position of a point in two dimensions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position vector tells you the position of a point from the origin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vector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could start anywhere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</a:t>
                </a:r>
                <a:r>
                  <a:rPr lang="en-GB" sz="1600" dirty="0">
                    <a:latin typeface="Comic Sans MS" panose="030F0702030302020204" pitchFamily="66" charset="0"/>
                  </a:rPr>
                  <a:t>he </a:t>
                </a:r>
                <a:r>
                  <a:rPr lang="en-GB" sz="1600" b="1" u="sng" dirty="0">
                    <a:latin typeface="Comic Sans MS" panose="030F0702030302020204" pitchFamily="66" charset="0"/>
                  </a:rPr>
                  <a:t>position</a:t>
                </a:r>
                <a:r>
                  <a:rPr lang="en-GB" sz="1600" dirty="0">
                    <a:latin typeface="Comic Sans MS" panose="030F0702030302020204" pitchFamily="66" charset="0"/>
                  </a:rPr>
                  <a:t> vector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starts at (0,0)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671" t="-766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76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vectors to describe the position of a point in two dimensions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position vector of a point A is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is the origin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11D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67">
            <a:extLst>
              <a:ext uri="{FF2B5EF4-FFF2-40B4-BE49-F238E27FC236}">
                <a16:creationId xmlns:a16="http://schemas.microsoft.com/office/drawing/2014/main" id="{2CCBBFD7-4EA3-4DF9-87A2-CD3158192B11}"/>
              </a:ext>
            </a:extLst>
          </p:cNvPr>
          <p:cNvCxnSpPr/>
          <p:nvPr/>
        </p:nvCxnSpPr>
        <p:spPr>
          <a:xfrm>
            <a:off x="4924400" y="4804792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3">
            <a:extLst>
              <a:ext uri="{FF2B5EF4-FFF2-40B4-BE49-F238E27FC236}">
                <a16:creationId xmlns:a16="http://schemas.microsoft.com/office/drawing/2014/main" id="{034737B4-1B33-4282-B752-B77C5A12F639}"/>
              </a:ext>
            </a:extLst>
          </p:cNvPr>
          <p:cNvCxnSpPr/>
          <p:nvPr/>
        </p:nvCxnSpPr>
        <p:spPr>
          <a:xfrm>
            <a:off x="6372200" y="4804792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56">
            <a:extLst>
              <a:ext uri="{FF2B5EF4-FFF2-40B4-BE49-F238E27FC236}">
                <a16:creationId xmlns:a16="http://schemas.microsoft.com/office/drawing/2014/main" id="{85042229-5077-4A52-B2C7-47641FC01BF8}"/>
              </a:ext>
            </a:extLst>
          </p:cNvPr>
          <p:cNvCxnSpPr/>
          <p:nvPr/>
        </p:nvCxnSpPr>
        <p:spPr>
          <a:xfrm flipV="1">
            <a:off x="6372200" y="3356992"/>
            <a:ext cx="0" cy="28194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59">
            <a:extLst>
              <a:ext uri="{FF2B5EF4-FFF2-40B4-BE49-F238E27FC236}">
                <a16:creationId xmlns:a16="http://schemas.microsoft.com/office/drawing/2014/main" id="{AA3B7E9F-4220-49EF-A73D-5C1645927338}"/>
              </a:ext>
            </a:extLst>
          </p:cNvPr>
          <p:cNvSpPr txBox="1"/>
          <p:nvPr/>
        </p:nvSpPr>
        <p:spPr>
          <a:xfrm>
            <a:off x="7820000" y="4652392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  <a:endParaRPr lang="en-GB" sz="1600" b="1" dirty="0">
              <a:latin typeface="Comic Sans MS" pitchFamily="66" charset="0"/>
            </a:endParaRPr>
          </a:p>
        </p:txBody>
      </p:sp>
      <p:sp>
        <p:nvSpPr>
          <p:cNvPr id="9" name="TextBox 68">
            <a:extLst>
              <a:ext uri="{FF2B5EF4-FFF2-40B4-BE49-F238E27FC236}">
                <a16:creationId xmlns:a16="http://schemas.microsoft.com/office/drawing/2014/main" id="{A1FDA04B-9152-4932-881A-0E250CF2AD8D}"/>
              </a:ext>
            </a:extLst>
          </p:cNvPr>
          <p:cNvSpPr txBox="1"/>
          <p:nvPr/>
        </p:nvSpPr>
        <p:spPr>
          <a:xfrm>
            <a:off x="6219800" y="3052192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  <a:endParaRPr lang="en-GB" sz="1600" b="1" dirty="0">
              <a:latin typeface="Comic Sans MS" pitchFamily="66" charset="0"/>
            </a:endParaRPr>
          </a:p>
        </p:txBody>
      </p:sp>
      <p:cxnSp>
        <p:nvCxnSpPr>
          <p:cNvPr id="10" name="Straight Arrow Connector 62">
            <a:extLst>
              <a:ext uri="{FF2B5EF4-FFF2-40B4-BE49-F238E27FC236}">
                <a16:creationId xmlns:a16="http://schemas.microsoft.com/office/drawing/2014/main" id="{86C51B2D-7F2C-4C94-86C9-DFD77A8F9FC5}"/>
              </a:ext>
            </a:extLst>
          </p:cNvPr>
          <p:cNvCxnSpPr>
            <a:cxnSpLocks/>
          </p:cNvCxnSpPr>
          <p:nvPr/>
        </p:nvCxnSpPr>
        <p:spPr>
          <a:xfrm flipV="1">
            <a:off x="6372200" y="3580656"/>
            <a:ext cx="720080" cy="1224136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62">
            <a:extLst>
              <a:ext uri="{FF2B5EF4-FFF2-40B4-BE49-F238E27FC236}">
                <a16:creationId xmlns:a16="http://schemas.microsoft.com/office/drawing/2014/main" id="{1C6D3C97-4C1C-49DB-AFFE-67B5089C066E}"/>
              </a:ext>
            </a:extLst>
          </p:cNvPr>
          <p:cNvCxnSpPr>
            <a:cxnSpLocks/>
          </p:cNvCxnSpPr>
          <p:nvPr/>
        </p:nvCxnSpPr>
        <p:spPr>
          <a:xfrm flipV="1">
            <a:off x="6372200" y="4300736"/>
            <a:ext cx="1296144" cy="504056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62">
            <a:extLst>
              <a:ext uri="{FF2B5EF4-FFF2-40B4-BE49-F238E27FC236}">
                <a16:creationId xmlns:a16="http://schemas.microsoft.com/office/drawing/2014/main" id="{88CE46B0-711B-4909-8522-5406DC61DF53}"/>
              </a:ext>
            </a:extLst>
          </p:cNvPr>
          <p:cNvCxnSpPr>
            <a:cxnSpLocks/>
          </p:cNvCxnSpPr>
          <p:nvPr/>
        </p:nvCxnSpPr>
        <p:spPr>
          <a:xfrm>
            <a:off x="7092280" y="3580656"/>
            <a:ext cx="576064" cy="72008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250FD11-B8F0-41D5-8763-B17DBA9CD12E}"/>
              </a:ext>
            </a:extLst>
          </p:cNvPr>
          <p:cNvSpPr txBox="1"/>
          <p:nvPr/>
        </p:nvSpPr>
        <p:spPr>
          <a:xfrm>
            <a:off x="6948264" y="3292624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6">
            <a:extLst>
              <a:ext uri="{FF2B5EF4-FFF2-40B4-BE49-F238E27FC236}">
                <a16:creationId xmlns:a16="http://schemas.microsoft.com/office/drawing/2014/main" id="{5250FD11-B8F0-41D5-8763-B17DBA9CD12E}"/>
              </a:ext>
            </a:extLst>
          </p:cNvPr>
          <p:cNvSpPr txBox="1"/>
          <p:nvPr/>
        </p:nvSpPr>
        <p:spPr>
          <a:xfrm>
            <a:off x="6084168" y="4804792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O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6">
            <a:extLst>
              <a:ext uri="{FF2B5EF4-FFF2-40B4-BE49-F238E27FC236}">
                <a16:creationId xmlns:a16="http://schemas.microsoft.com/office/drawing/2014/main" id="{5250FD11-B8F0-41D5-8763-B17DBA9CD12E}"/>
              </a:ext>
            </a:extLst>
          </p:cNvPr>
          <p:cNvSpPr txBox="1"/>
          <p:nvPr/>
        </p:nvSpPr>
        <p:spPr>
          <a:xfrm>
            <a:off x="7668344" y="415672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67">
            <a:extLst>
              <a:ext uri="{FF2B5EF4-FFF2-40B4-BE49-F238E27FC236}">
                <a16:creationId xmlns:a16="http://schemas.microsoft.com/office/drawing/2014/main" id="{2CCBBFD7-4EA3-4DF9-87A2-CD3158192B11}"/>
              </a:ext>
            </a:extLst>
          </p:cNvPr>
          <p:cNvCxnSpPr/>
          <p:nvPr/>
        </p:nvCxnSpPr>
        <p:spPr>
          <a:xfrm>
            <a:off x="1035968" y="4804792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53">
            <a:extLst>
              <a:ext uri="{FF2B5EF4-FFF2-40B4-BE49-F238E27FC236}">
                <a16:creationId xmlns:a16="http://schemas.microsoft.com/office/drawing/2014/main" id="{034737B4-1B33-4282-B752-B77C5A12F639}"/>
              </a:ext>
            </a:extLst>
          </p:cNvPr>
          <p:cNvCxnSpPr/>
          <p:nvPr/>
        </p:nvCxnSpPr>
        <p:spPr>
          <a:xfrm>
            <a:off x="2483768" y="4804792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56">
            <a:extLst>
              <a:ext uri="{FF2B5EF4-FFF2-40B4-BE49-F238E27FC236}">
                <a16:creationId xmlns:a16="http://schemas.microsoft.com/office/drawing/2014/main" id="{85042229-5077-4A52-B2C7-47641FC01BF8}"/>
              </a:ext>
            </a:extLst>
          </p:cNvPr>
          <p:cNvCxnSpPr/>
          <p:nvPr/>
        </p:nvCxnSpPr>
        <p:spPr>
          <a:xfrm flipV="1">
            <a:off x="2483768" y="3356992"/>
            <a:ext cx="0" cy="28194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59">
            <a:extLst>
              <a:ext uri="{FF2B5EF4-FFF2-40B4-BE49-F238E27FC236}">
                <a16:creationId xmlns:a16="http://schemas.microsoft.com/office/drawing/2014/main" id="{AA3B7E9F-4220-49EF-A73D-5C1645927338}"/>
              </a:ext>
            </a:extLst>
          </p:cNvPr>
          <p:cNvSpPr txBox="1"/>
          <p:nvPr/>
        </p:nvSpPr>
        <p:spPr>
          <a:xfrm>
            <a:off x="3931568" y="4652392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  <a:endParaRPr lang="en-GB" sz="1600" b="1" dirty="0">
              <a:latin typeface="Comic Sans MS" pitchFamily="66" charset="0"/>
            </a:endParaRPr>
          </a:p>
        </p:txBody>
      </p:sp>
      <p:sp>
        <p:nvSpPr>
          <p:cNvPr id="25" name="TextBox 68">
            <a:extLst>
              <a:ext uri="{FF2B5EF4-FFF2-40B4-BE49-F238E27FC236}">
                <a16:creationId xmlns:a16="http://schemas.microsoft.com/office/drawing/2014/main" id="{A1FDA04B-9152-4932-881A-0E250CF2AD8D}"/>
              </a:ext>
            </a:extLst>
          </p:cNvPr>
          <p:cNvSpPr txBox="1"/>
          <p:nvPr/>
        </p:nvSpPr>
        <p:spPr>
          <a:xfrm>
            <a:off x="2331368" y="3052192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  <a:endParaRPr lang="en-GB" sz="1600" b="1" dirty="0">
              <a:latin typeface="Comic Sans MS" pitchFamily="66" charset="0"/>
            </a:endParaRPr>
          </a:p>
        </p:txBody>
      </p:sp>
      <p:cxnSp>
        <p:nvCxnSpPr>
          <p:cNvPr id="26" name="Straight Arrow Connector 62">
            <a:extLst>
              <a:ext uri="{FF2B5EF4-FFF2-40B4-BE49-F238E27FC236}">
                <a16:creationId xmlns:a16="http://schemas.microsoft.com/office/drawing/2014/main" id="{86C51B2D-7F2C-4C94-86C9-DFD77A8F9FC5}"/>
              </a:ext>
            </a:extLst>
          </p:cNvPr>
          <p:cNvCxnSpPr>
            <a:cxnSpLocks/>
          </p:cNvCxnSpPr>
          <p:nvPr/>
        </p:nvCxnSpPr>
        <p:spPr>
          <a:xfrm flipV="1">
            <a:off x="2483768" y="3580656"/>
            <a:ext cx="720080" cy="1224136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62">
            <a:extLst>
              <a:ext uri="{FF2B5EF4-FFF2-40B4-BE49-F238E27FC236}">
                <a16:creationId xmlns:a16="http://schemas.microsoft.com/office/drawing/2014/main" id="{1C6D3C97-4C1C-49DB-AFFE-67B5089C066E}"/>
              </a:ext>
            </a:extLst>
          </p:cNvPr>
          <p:cNvCxnSpPr>
            <a:cxnSpLocks/>
          </p:cNvCxnSpPr>
          <p:nvPr/>
        </p:nvCxnSpPr>
        <p:spPr>
          <a:xfrm flipV="1">
            <a:off x="2483768" y="4300736"/>
            <a:ext cx="1296144" cy="504056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62">
            <a:extLst>
              <a:ext uri="{FF2B5EF4-FFF2-40B4-BE49-F238E27FC236}">
                <a16:creationId xmlns:a16="http://schemas.microsoft.com/office/drawing/2014/main" id="{88CE46B0-711B-4909-8522-5406DC61DF53}"/>
              </a:ext>
            </a:extLst>
          </p:cNvPr>
          <p:cNvCxnSpPr>
            <a:cxnSpLocks/>
          </p:cNvCxnSpPr>
          <p:nvPr/>
        </p:nvCxnSpPr>
        <p:spPr>
          <a:xfrm>
            <a:off x="3203848" y="3580656"/>
            <a:ext cx="576064" cy="72008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16">
            <a:extLst>
              <a:ext uri="{FF2B5EF4-FFF2-40B4-BE49-F238E27FC236}">
                <a16:creationId xmlns:a16="http://schemas.microsoft.com/office/drawing/2014/main" id="{5250FD11-B8F0-41D5-8763-B17DBA9CD12E}"/>
              </a:ext>
            </a:extLst>
          </p:cNvPr>
          <p:cNvSpPr txBox="1"/>
          <p:nvPr/>
        </p:nvSpPr>
        <p:spPr>
          <a:xfrm>
            <a:off x="3059832" y="3292624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0" name="テキスト ボックス 16">
            <a:extLst>
              <a:ext uri="{FF2B5EF4-FFF2-40B4-BE49-F238E27FC236}">
                <a16:creationId xmlns:a16="http://schemas.microsoft.com/office/drawing/2014/main" id="{5250FD11-B8F0-41D5-8763-B17DBA9CD12E}"/>
              </a:ext>
            </a:extLst>
          </p:cNvPr>
          <p:cNvSpPr txBox="1"/>
          <p:nvPr/>
        </p:nvSpPr>
        <p:spPr>
          <a:xfrm>
            <a:off x="2195736" y="4804792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O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1" name="テキスト ボックス 16">
            <a:extLst>
              <a:ext uri="{FF2B5EF4-FFF2-40B4-BE49-F238E27FC236}">
                <a16:creationId xmlns:a16="http://schemas.microsoft.com/office/drawing/2014/main" id="{5250FD11-B8F0-41D5-8763-B17DBA9CD12E}"/>
              </a:ext>
            </a:extLst>
          </p:cNvPr>
          <p:cNvSpPr txBox="1"/>
          <p:nvPr/>
        </p:nvSpPr>
        <p:spPr>
          <a:xfrm>
            <a:off x="3779912" y="415672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2" name="テキスト ボックス 16">
            <a:extLst>
              <a:ext uri="{FF2B5EF4-FFF2-40B4-BE49-F238E27FC236}">
                <a16:creationId xmlns:a16="http://schemas.microsoft.com/office/drawing/2014/main" id="{5250FD11-B8F0-41D5-8763-B17DBA9CD12E}"/>
              </a:ext>
            </a:extLst>
          </p:cNvPr>
          <p:cNvSpPr txBox="1"/>
          <p:nvPr/>
        </p:nvSpPr>
        <p:spPr>
          <a:xfrm>
            <a:off x="6516216" y="3868688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3" name="テキスト ボックス 16">
            <a:extLst>
              <a:ext uri="{FF2B5EF4-FFF2-40B4-BE49-F238E27FC236}">
                <a16:creationId xmlns:a16="http://schemas.microsoft.com/office/drawing/2014/main" id="{5250FD11-B8F0-41D5-8763-B17DBA9CD12E}"/>
              </a:ext>
            </a:extLst>
          </p:cNvPr>
          <p:cNvSpPr txBox="1"/>
          <p:nvPr/>
        </p:nvSpPr>
        <p:spPr>
          <a:xfrm>
            <a:off x="7164288" y="4444752"/>
            <a:ext cx="2945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1520" y="5373216"/>
                <a:ext cx="1725088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373216"/>
                <a:ext cx="1725088" cy="312458"/>
              </a:xfrm>
              <a:prstGeom prst="rect">
                <a:avLst/>
              </a:prstGeom>
              <a:blipFill>
                <a:blip r:embed="rId3"/>
                <a:stretch>
                  <a:fillRect l="-2473" r="-2827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51520" y="5877272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877272"/>
                <a:ext cx="1551963" cy="312458"/>
              </a:xfrm>
              <a:prstGeom prst="rect">
                <a:avLst/>
              </a:prstGeom>
              <a:blipFill>
                <a:blip r:embed="rId4"/>
                <a:stretch>
                  <a:fillRect l="-3137" r="-3529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948264" y="5373216"/>
                <a:ext cx="1389611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5373216"/>
                <a:ext cx="1389611" cy="312458"/>
              </a:xfrm>
              <a:prstGeom prst="rect">
                <a:avLst/>
              </a:prstGeom>
              <a:blipFill>
                <a:blip r:embed="rId5"/>
                <a:stretch>
                  <a:fillRect l="-3947" r="-3947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948264" y="5877272"/>
                <a:ext cx="1216487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5877272"/>
                <a:ext cx="1216487" cy="312458"/>
              </a:xfrm>
              <a:prstGeom prst="rect">
                <a:avLst/>
              </a:prstGeom>
              <a:blipFill>
                <a:blip r:embed="rId6"/>
                <a:stretch>
                  <a:fillRect l="-4523" r="-3015"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79512" y="5805264"/>
            <a:ext cx="1728192" cy="43204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6876256" y="5805264"/>
            <a:ext cx="1368152" cy="43204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48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7" grpId="0"/>
      <p:bldP spid="16" grpId="0"/>
      <p:bldP spid="20" grpId="0"/>
      <p:bldP spid="24" grpId="0"/>
      <p:bldP spid="25" grpId="0"/>
      <p:bldP spid="29" grpId="0"/>
      <p:bldP spid="30" grpId="0"/>
      <p:bldP spid="31" grpId="0"/>
      <p:bldP spid="32" grpId="0"/>
      <p:bldP spid="33" grpId="0"/>
      <p:bldP spid="11" grpId="0"/>
      <p:bldP spid="35" grpId="0"/>
      <p:bldP spid="36" grpId="0"/>
      <p:bldP spid="37" grpId="0"/>
      <p:bldP spid="13" grpId="0" animBg="1"/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vectors to describe the position of a point in two dimensions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points A and B in the diagram have coordinates (1,5) and (7,4) respectively. Find, in terms of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001721" y="4436084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1721" y="4436084"/>
                <a:ext cx="1551963" cy="312458"/>
              </a:xfrm>
              <a:prstGeom prst="rect">
                <a:avLst/>
              </a:prstGeom>
              <a:blipFill>
                <a:blip r:embed="rId3"/>
                <a:stretch>
                  <a:fillRect l="-3137" r="-3529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/>
          <p:cNvGrpSpPr>
            <a:grpSpLocks noChangeAspect="1"/>
          </p:cNvGrpSpPr>
          <p:nvPr/>
        </p:nvGrpSpPr>
        <p:grpSpPr>
          <a:xfrm>
            <a:off x="5148064" y="1124744"/>
            <a:ext cx="2808312" cy="2808312"/>
            <a:chOff x="179512" y="404664"/>
            <a:chExt cx="1728194" cy="1728194"/>
          </a:xfrm>
        </p:grpSpPr>
        <p:cxnSp>
          <p:nvCxnSpPr>
            <p:cNvPr id="40" name="Straight Connector 39"/>
            <p:cNvCxnSpPr/>
            <p:nvPr/>
          </p:nvCxnSpPr>
          <p:spPr>
            <a:xfrm flipH="1">
              <a:off x="179514" y="404664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95536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11560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827584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043608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259632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475656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691680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907704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>
              <a:off x="-684582" y="1268758"/>
              <a:ext cx="1728190" cy="2"/>
            </a:xfrm>
            <a:prstGeom prst="line">
              <a:avLst/>
            </a:prstGeom>
            <a:ln w="2857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>
              <a:off x="-468558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>
              <a:off x="-252534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>
              <a:off x="-36510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>
              <a:off x="179514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 flipH="1">
              <a:off x="395538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 flipH="1">
              <a:off x="611562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>
              <a:off x="827586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 flipH="1">
              <a:off x="1043610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179512" y="62068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179514" y="836712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179512" y="1052736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179514" y="1268760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179512" y="1484784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179514" y="170080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179512" y="1916832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179512" y="2132856"/>
              <a:ext cx="1728190" cy="2"/>
            </a:xfrm>
            <a:prstGeom prst="line">
              <a:avLst/>
            </a:prstGeom>
            <a:ln w="22225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4860032" y="90872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y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812360" y="3933056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x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520041" y="2456886"/>
            <a:ext cx="144016" cy="144016"/>
            <a:chOff x="6588224" y="4869160"/>
            <a:chExt cx="144016" cy="144016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588224" y="486916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6588224" y="486916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5425048" y="2103864"/>
            <a:ext cx="144016" cy="144016"/>
            <a:chOff x="6588224" y="4869160"/>
            <a:chExt cx="144016" cy="144016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6588224" y="486916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6588224" y="486916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190308" y="1854926"/>
                <a:ext cx="3433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308" y="1854926"/>
                <a:ext cx="343363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7598228" y="2233749"/>
                <a:ext cx="3545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8228" y="2233749"/>
                <a:ext cx="35458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/>
        </p:nvSpPr>
        <p:spPr>
          <a:xfrm>
            <a:off x="4912405" y="3872096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O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457303" y="3875313"/>
                <a:ext cx="1101647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303" y="3875313"/>
                <a:ext cx="1101647" cy="277768"/>
              </a:xfrm>
              <a:prstGeom prst="rect">
                <a:avLst/>
              </a:prstGeom>
              <a:blipFill>
                <a:blip r:embed="rId6"/>
                <a:stretch>
                  <a:fillRect l="-3315" r="-4972" b="-3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426823" y="4245428"/>
                <a:ext cx="1233415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6823" y="4245428"/>
                <a:ext cx="1233415" cy="277768"/>
              </a:xfrm>
              <a:prstGeom prst="rect">
                <a:avLst/>
              </a:prstGeom>
              <a:blipFill>
                <a:blip r:embed="rId7"/>
                <a:stretch>
                  <a:fillRect l="-2970" r="-4950" b="-28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006076" y="4928119"/>
                <a:ext cx="2591992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=(7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)−(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6076" y="4928119"/>
                <a:ext cx="2591992" cy="312458"/>
              </a:xfrm>
              <a:prstGeom prst="rect">
                <a:avLst/>
              </a:prstGeom>
              <a:blipFill>
                <a:blip r:embed="rId8"/>
                <a:stretch>
                  <a:fillRect l="-1882" r="-3294" b="-28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5010430" y="5411445"/>
                <a:ext cx="1230978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0430" y="5411445"/>
                <a:ext cx="1230978" cy="312458"/>
              </a:xfrm>
              <a:prstGeom prst="rect">
                <a:avLst/>
              </a:prstGeom>
              <a:blipFill>
                <a:blip r:embed="rId9"/>
                <a:stretch>
                  <a:fillRect l="-4455" r="-6436" b="-294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Arc 77"/>
          <p:cNvSpPr/>
          <p:nvPr/>
        </p:nvSpPr>
        <p:spPr>
          <a:xfrm>
            <a:off x="7398984" y="4615543"/>
            <a:ext cx="386480" cy="509003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7696200" y="4669447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80" name="Arc 79"/>
          <p:cNvSpPr/>
          <p:nvPr/>
        </p:nvSpPr>
        <p:spPr>
          <a:xfrm>
            <a:off x="7412046" y="5124995"/>
            <a:ext cx="386480" cy="509003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7739743" y="5218086"/>
            <a:ext cx="994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blipFill>
                <a:blip r:embed="rId10"/>
                <a:stretch>
                  <a:fillRect l="-3543" r="-354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353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74" grpId="0"/>
      <p:bldP spid="75" grpId="0"/>
      <p:bldP spid="76" grpId="0"/>
      <p:bldP spid="77" grpId="0"/>
      <p:bldP spid="78" grpId="0" animBg="1"/>
      <p:bldP spid="79" grpId="0"/>
      <p:bldP spid="80" grpId="0" animBg="1"/>
      <p:bldP spid="8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vectors to describe the position of a point in two dimensions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exact value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𝑂𝐵</m:t>
                            </m:r>
                          </m:e>
                        </m:d>
                      </m:e>
                    </m:acc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in simplified surd form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blipFill>
                <a:blip r:embed="rId3"/>
                <a:stretch>
                  <a:fillRect l="-3543" r="-354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697246" y="1405421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246" y="1405421"/>
                <a:ext cx="1551963" cy="312458"/>
              </a:xfrm>
              <a:prstGeom prst="rect">
                <a:avLst/>
              </a:prstGeom>
              <a:blipFill>
                <a:blip r:embed="rId4"/>
                <a:stretch>
                  <a:fillRect l="-3543" r="-354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309715" y="1923580"/>
                <a:ext cx="2538965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9715" y="1923580"/>
                <a:ext cx="2538965" cy="312458"/>
              </a:xfrm>
              <a:prstGeom prst="rect">
                <a:avLst/>
              </a:prstGeom>
              <a:blipFill>
                <a:blip r:embed="rId5"/>
                <a:stretch>
                  <a:fillRect l="-2163" r="-3365" b="-31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314069" y="2433032"/>
                <a:ext cx="2357825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069" y="2433032"/>
                <a:ext cx="2357825" cy="312458"/>
              </a:xfrm>
              <a:prstGeom prst="rect">
                <a:avLst/>
              </a:prstGeom>
              <a:blipFill>
                <a:blip r:embed="rId6"/>
                <a:stretch>
                  <a:fillRect l="-2073" r="-3109" b="-31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4309714" y="2925066"/>
                <a:ext cx="138480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9714" y="2925066"/>
                <a:ext cx="1384803" cy="312458"/>
              </a:xfrm>
              <a:prstGeom prst="rect">
                <a:avLst/>
              </a:prstGeom>
              <a:blipFill>
                <a:blip r:embed="rId7"/>
                <a:stretch>
                  <a:fillRect l="-3965" r="-3524" b="-294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110446" y="3448594"/>
            <a:ext cx="48419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Arc 87"/>
          <p:cNvSpPr/>
          <p:nvPr/>
        </p:nvSpPr>
        <p:spPr>
          <a:xfrm>
            <a:off x="6663109" y="1615441"/>
            <a:ext cx="386480" cy="509003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/>
          <p:cNvSpPr txBox="1"/>
          <p:nvPr/>
        </p:nvSpPr>
        <p:spPr>
          <a:xfrm>
            <a:off x="6964678" y="1717241"/>
            <a:ext cx="1430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90" name="Arc 89"/>
          <p:cNvSpPr/>
          <p:nvPr/>
        </p:nvSpPr>
        <p:spPr>
          <a:xfrm>
            <a:off x="6676172" y="2124893"/>
            <a:ext cx="386480" cy="509003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Arc 90"/>
          <p:cNvSpPr/>
          <p:nvPr/>
        </p:nvSpPr>
        <p:spPr>
          <a:xfrm>
            <a:off x="6480229" y="2634344"/>
            <a:ext cx="386480" cy="509003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/>
          <p:cNvSpPr txBox="1"/>
          <p:nvPr/>
        </p:nvSpPr>
        <p:spPr>
          <a:xfrm>
            <a:off x="6966857" y="2087355"/>
            <a:ext cx="2251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Be very careful with the negatives here!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858001" y="2727435"/>
            <a:ext cx="1136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4253108" y="3748025"/>
                <a:ext cx="2014782" cy="335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𝑂𝐵</m:t>
                              </m:r>
                            </m:e>
                          </m:d>
                        </m:e>
                      </m:ac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(8)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(2)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108" y="3748025"/>
                <a:ext cx="2014782" cy="335413"/>
              </a:xfrm>
              <a:prstGeom prst="rect">
                <a:avLst/>
              </a:prstGeom>
              <a:blipFill>
                <a:blip r:embed="rId8"/>
                <a:stretch>
                  <a:fillRect r="-909" b="-2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4257462" y="4283602"/>
                <a:ext cx="1222386" cy="327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𝑂𝐵</m:t>
                              </m:r>
                            </m:e>
                          </m:d>
                        </m:e>
                      </m:ac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68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462" y="4283602"/>
                <a:ext cx="1222386" cy="327526"/>
              </a:xfrm>
              <a:prstGeom prst="rect">
                <a:avLst/>
              </a:prstGeom>
              <a:blipFill>
                <a:blip r:embed="rId9"/>
                <a:stretch>
                  <a:fillRect r="-4478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4253109" y="4801762"/>
                <a:ext cx="1350626" cy="327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𝑂𝐵</m:t>
                              </m:r>
                            </m:e>
                          </m:d>
                        </m:e>
                      </m:ac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109" y="4801762"/>
                <a:ext cx="1350626" cy="327526"/>
              </a:xfrm>
              <a:prstGeom prst="rect">
                <a:avLst/>
              </a:prstGeom>
              <a:blipFill>
                <a:blip r:embed="rId10"/>
                <a:stretch>
                  <a:fillRect r="-4072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Arc 96"/>
          <p:cNvSpPr/>
          <p:nvPr/>
        </p:nvSpPr>
        <p:spPr>
          <a:xfrm>
            <a:off x="6118824" y="3936275"/>
            <a:ext cx="386480" cy="509003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/>
          <p:cNvSpPr txBox="1"/>
          <p:nvPr/>
        </p:nvSpPr>
        <p:spPr>
          <a:xfrm>
            <a:off x="6496596" y="4029366"/>
            <a:ext cx="1136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99" name="Arc 98"/>
          <p:cNvSpPr/>
          <p:nvPr/>
        </p:nvSpPr>
        <p:spPr>
          <a:xfrm>
            <a:off x="5870630" y="4454435"/>
            <a:ext cx="386480" cy="509003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xtBox 99"/>
          <p:cNvSpPr txBox="1"/>
          <p:nvPr/>
        </p:nvSpPr>
        <p:spPr>
          <a:xfrm>
            <a:off x="6126482" y="4573651"/>
            <a:ext cx="1136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403830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4" grpId="0"/>
      <p:bldP spid="85" grpId="0"/>
      <p:bldP spid="87" grpId="0"/>
      <p:bldP spid="88" grpId="0" animBg="1"/>
      <p:bldP spid="89" grpId="0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 animBg="1"/>
      <p:bldP spid="98" grpId="0"/>
      <p:bldP spid="99" grpId="0" animBg="1"/>
      <p:bldP spid="10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0D2011-25FA-4F40-A1ED-AAF7E2C78E7D}"/>
              </a:ext>
            </a:extLst>
          </p:cNvPr>
          <p:cNvSpPr/>
          <p:nvPr/>
        </p:nvSpPr>
        <p:spPr>
          <a:xfrm>
            <a:off x="1652308" y="2199643"/>
            <a:ext cx="6000682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Exercise 11E</a:t>
            </a:r>
            <a:endParaRPr lang="ja-JP" altLang="en-US" sz="6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75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9966" y="1825625"/>
                <a:ext cx="39624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1) Write the column vector for the translation of shape:</a:t>
                </a:r>
              </a:p>
              <a:p>
                <a:pPr marL="457200" indent="-457200">
                  <a:buAutoNum type="alphaL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A to B</a:t>
                </a:r>
              </a:p>
              <a:p>
                <a:pPr marL="457200" indent="-457200">
                  <a:buAutoNum type="alphaL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A to C</a:t>
                </a:r>
              </a:p>
              <a:p>
                <a:pPr marL="457200" indent="-457200">
                  <a:buAutoNum type="alphaL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A to D</a:t>
                </a:r>
              </a:p>
              <a:p>
                <a:pPr marL="457200" indent="-457200">
                  <a:buAutoNum type="alphaLcParenR"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lphaLcParenR"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2) P divides the line AB in the ratio AP:PB = 7:2. Find: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   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𝑃𝐵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      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𝑃𝐵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9966" y="1825625"/>
                <a:ext cx="3962400" cy="4351338"/>
              </a:xfrm>
              <a:blipFill>
                <a:blip r:embed="rId2"/>
                <a:stretch>
                  <a:fillRect l="-2154" t="-1401" r="-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11338" y="1790791"/>
                <a:ext cx="39624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3) In each triangle, find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latin typeface="Comic Sans MS" panose="030F0702030302020204" pitchFamily="66" charset="0"/>
                  </a:rPr>
                  <a:t> to one decimal place</a:t>
                </a:r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338" y="1790791"/>
                <a:ext cx="3962400" cy="4351338"/>
              </a:xfrm>
              <a:prstGeom prst="rect">
                <a:avLst/>
              </a:prstGeom>
              <a:blipFill>
                <a:blip r:embed="rId3"/>
                <a:stretch>
                  <a:fillRect l="-1692" t="-1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4476205" y="2882537"/>
            <a:ext cx="1245326" cy="10885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5695406" y="2882537"/>
            <a:ext cx="792481" cy="6357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484914" y="3509554"/>
            <a:ext cx="2002972" cy="4528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7707086" y="2708366"/>
            <a:ext cx="966651" cy="8969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106194" y="3605349"/>
            <a:ext cx="1576253" cy="3831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114903" y="2708365"/>
            <a:ext cx="574766" cy="12888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419600" y="4554582"/>
            <a:ext cx="1293222" cy="5268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30240" y="4554582"/>
            <a:ext cx="679268" cy="14369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32662" y="5085805"/>
            <a:ext cx="1985555" cy="9056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06194" y="4537165"/>
            <a:ext cx="1584961" cy="5138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731726" y="4537166"/>
            <a:ext cx="383178" cy="11582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731726" y="5050972"/>
            <a:ext cx="1976845" cy="6444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833257" y="3126377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64777" y="3770811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104708" y="2856411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0" name="Arc 49"/>
          <p:cNvSpPr/>
          <p:nvPr/>
        </p:nvSpPr>
        <p:spPr>
          <a:xfrm>
            <a:off x="6596743" y="3836126"/>
            <a:ext cx="914400" cy="914400"/>
          </a:xfrm>
          <a:prstGeom prst="arc">
            <a:avLst>
              <a:gd name="adj1" fmla="val 2680792"/>
              <a:gd name="adj2" fmla="val 556827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6139543" y="5329646"/>
            <a:ext cx="914400" cy="914400"/>
          </a:xfrm>
          <a:prstGeom prst="arc">
            <a:avLst>
              <a:gd name="adj1" fmla="val 18124932"/>
              <a:gd name="adj2" fmla="val 203008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5264332" y="2181498"/>
            <a:ext cx="914400" cy="914400"/>
          </a:xfrm>
          <a:prstGeom prst="arc">
            <a:avLst>
              <a:gd name="adj1" fmla="val 4051236"/>
              <a:gd name="adj2" fmla="val 697718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7820297" y="3753394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x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73485" y="3056708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x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71359" y="2978330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13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6" name="Arc 55"/>
          <p:cNvSpPr/>
          <p:nvPr/>
        </p:nvSpPr>
        <p:spPr>
          <a:xfrm>
            <a:off x="8377646" y="3143795"/>
            <a:ext cx="914400" cy="914400"/>
          </a:xfrm>
          <a:prstGeom prst="arc">
            <a:avLst>
              <a:gd name="adj1" fmla="val 10138226"/>
              <a:gd name="adj2" fmla="val 1263504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6553201" y="3609704"/>
            <a:ext cx="914400" cy="914400"/>
          </a:xfrm>
          <a:prstGeom prst="arc">
            <a:avLst>
              <a:gd name="adj1" fmla="val 18051251"/>
              <a:gd name="adj2" fmla="val 2041346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5381898" y="3910150"/>
            <a:ext cx="914400" cy="914400"/>
          </a:xfrm>
          <a:prstGeom prst="arc">
            <a:avLst>
              <a:gd name="adj1" fmla="val 5199485"/>
              <a:gd name="adj2" fmla="val 836723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4850674" y="4458788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43749" y="4946468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085806" y="5486400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x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79772" y="5242559"/>
            <a:ext cx="313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x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585166" y="538189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18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768046" y="4458787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027817" y="4702628"/>
            <a:ext cx="4956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110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381897" y="4763588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40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289074" y="351826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30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959634" y="334409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70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693817" y="2416629"/>
                <a:ext cx="323550" cy="357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817" y="2416629"/>
                <a:ext cx="323550" cy="357085"/>
              </a:xfrm>
              <a:prstGeom prst="rect">
                <a:avLst/>
              </a:prstGeom>
              <a:blipFill>
                <a:blip r:embed="rId4"/>
                <a:stretch>
                  <a:fillRect t="-1695" b="-152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628503" y="2865120"/>
                <a:ext cx="458202" cy="362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503" y="2865120"/>
                <a:ext cx="458202" cy="362215"/>
              </a:xfrm>
              <a:prstGeom prst="rect">
                <a:avLst/>
              </a:prstGeom>
              <a:blipFill>
                <a:blip r:embed="rId5"/>
                <a:stretch>
                  <a:fillRect b="-16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624148" y="3304902"/>
                <a:ext cx="458202" cy="3578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148" y="3304902"/>
                <a:ext cx="458202" cy="357855"/>
              </a:xfrm>
              <a:prstGeom prst="rect">
                <a:avLst/>
              </a:prstGeom>
              <a:blipFill>
                <a:blip r:embed="rId6"/>
                <a:stretch>
                  <a:fillRect b="-152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80053" y="5750673"/>
                <a:ext cx="147476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53" y="5750673"/>
                <a:ext cx="147476" cy="403316"/>
              </a:xfrm>
              <a:prstGeom prst="rect">
                <a:avLst/>
              </a:prstGeom>
              <a:blipFill>
                <a:blip r:embed="rId7"/>
                <a:stretch>
                  <a:fillRect l="-29167" r="-25000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868773" y="5755027"/>
                <a:ext cx="147476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773" y="5755027"/>
                <a:ext cx="147476" cy="403316"/>
              </a:xfrm>
              <a:prstGeom prst="rect">
                <a:avLst/>
              </a:prstGeom>
              <a:blipFill>
                <a:blip r:embed="rId8"/>
                <a:stretch>
                  <a:fillRect l="-29167" r="-250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2987824" y="5733256"/>
                <a:ext cx="147476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5733256"/>
                <a:ext cx="147476" cy="403316"/>
              </a:xfrm>
              <a:prstGeom prst="rect">
                <a:avLst/>
              </a:prstGeom>
              <a:blipFill>
                <a:blip r:embed="rId9"/>
                <a:stretch>
                  <a:fillRect l="-29167" r="-25000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190308" y="2629989"/>
                <a:ext cx="53649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𝟏𝟐𝟑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308" y="2629989"/>
                <a:ext cx="536494" cy="215444"/>
              </a:xfrm>
              <a:prstGeom prst="rect">
                <a:avLst/>
              </a:prstGeom>
              <a:blipFill>
                <a:blip r:embed="rId10"/>
                <a:stretch>
                  <a:fillRect l="-6818" r="-6818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8103325" y="3827417"/>
                <a:ext cx="4290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325" y="3827417"/>
                <a:ext cx="429092" cy="215444"/>
              </a:xfrm>
              <a:prstGeom prst="rect">
                <a:avLst/>
              </a:prstGeom>
              <a:blipFill>
                <a:blip r:embed="rId11"/>
                <a:stretch>
                  <a:fillRect l="-8451" r="-704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5320936" y="5712822"/>
                <a:ext cx="32169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936" y="5712822"/>
                <a:ext cx="321691" cy="215444"/>
              </a:xfrm>
              <a:prstGeom prst="rect">
                <a:avLst/>
              </a:prstGeom>
              <a:blipFill>
                <a:blip r:embed="rId12"/>
                <a:stretch>
                  <a:fillRect l="-15094" r="-11321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945085" y="5682342"/>
                <a:ext cx="4290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085" y="5682342"/>
                <a:ext cx="429092" cy="215444"/>
              </a:xfrm>
              <a:prstGeom prst="rect">
                <a:avLst/>
              </a:prstGeom>
              <a:blipFill>
                <a:blip r:embed="rId13"/>
                <a:stretch>
                  <a:fillRect l="-8451" r="-704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6" name="Group 115"/>
          <p:cNvGrpSpPr/>
          <p:nvPr/>
        </p:nvGrpSpPr>
        <p:grpSpPr>
          <a:xfrm>
            <a:off x="2267744" y="2564904"/>
            <a:ext cx="1728194" cy="1728194"/>
            <a:chOff x="179512" y="404664"/>
            <a:chExt cx="1728194" cy="1728194"/>
          </a:xfrm>
        </p:grpSpPr>
        <p:cxnSp>
          <p:nvCxnSpPr>
            <p:cNvPr id="83" name="Straight Connector 82"/>
            <p:cNvCxnSpPr/>
            <p:nvPr/>
          </p:nvCxnSpPr>
          <p:spPr>
            <a:xfrm flipH="1">
              <a:off x="179514" y="404664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95536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611560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827584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043608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1259632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1475656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691680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907704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 flipH="1">
              <a:off x="-684582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>
              <a:off x="-468558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 flipH="1">
              <a:off x="-252534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>
              <a:off x="-36510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>
              <a:off x="179514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 flipH="1">
              <a:off x="395538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 flipH="1">
              <a:off x="611562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>
              <a:off x="827586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 flipH="1">
              <a:off x="1043610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>
              <a:off x="179512" y="62068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179514" y="836712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>
              <a:off x="179512" y="1052736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H="1">
              <a:off x="179514" y="1268760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179512" y="1484784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>
              <a:off x="179514" y="170080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179512" y="1916832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H="1">
              <a:off x="179512" y="2132856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7" name="Right Triangle 116"/>
          <p:cNvSpPr/>
          <p:nvPr/>
        </p:nvSpPr>
        <p:spPr>
          <a:xfrm>
            <a:off x="2483768" y="2996952"/>
            <a:ext cx="432048" cy="648072"/>
          </a:xfrm>
          <a:prstGeom prst="rtTriangle">
            <a:avLst/>
          </a:prstGeom>
          <a:solidFill>
            <a:srgbClr val="FF0000">
              <a:alpha val="21000"/>
            </a:srgb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Right Triangle 117"/>
          <p:cNvSpPr/>
          <p:nvPr/>
        </p:nvSpPr>
        <p:spPr>
          <a:xfrm>
            <a:off x="3347864" y="2564904"/>
            <a:ext cx="432048" cy="648072"/>
          </a:xfrm>
          <a:prstGeom prst="rtTriangle">
            <a:avLst/>
          </a:prstGeom>
          <a:solidFill>
            <a:srgbClr val="FF0000">
              <a:alpha val="21000"/>
            </a:srgb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Right Triangle 118"/>
          <p:cNvSpPr/>
          <p:nvPr/>
        </p:nvSpPr>
        <p:spPr>
          <a:xfrm>
            <a:off x="3563888" y="3429000"/>
            <a:ext cx="432048" cy="648072"/>
          </a:xfrm>
          <a:prstGeom prst="rtTriangle">
            <a:avLst/>
          </a:prstGeom>
          <a:solidFill>
            <a:srgbClr val="FF0000">
              <a:alpha val="21000"/>
            </a:srgb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Right Triangle 119"/>
          <p:cNvSpPr/>
          <p:nvPr/>
        </p:nvSpPr>
        <p:spPr>
          <a:xfrm>
            <a:off x="2267744" y="3645024"/>
            <a:ext cx="432048" cy="648072"/>
          </a:xfrm>
          <a:prstGeom prst="rtTriangle">
            <a:avLst/>
          </a:prstGeom>
          <a:solidFill>
            <a:srgbClr val="FF0000">
              <a:alpha val="21000"/>
            </a:srgb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TextBox 120"/>
          <p:cNvSpPr txBox="1"/>
          <p:nvPr/>
        </p:nvSpPr>
        <p:spPr>
          <a:xfrm>
            <a:off x="2411760" y="3212976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195736" y="3933056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563888" y="371703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275856" y="278092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vectors to solve geometric problems and to find the position vector of a point that divides a line segment in a given ratio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In the diagram the points A and B have position vectors </a:t>
            </a:r>
            <a:r>
              <a:rPr lang="en-US" sz="1600" b="1" dirty="0">
                <a:latin typeface="Comic Sans MS" panose="030F0702030302020204" pitchFamily="66" charset="0"/>
              </a:rPr>
              <a:t>a</a:t>
            </a:r>
            <a:r>
              <a:rPr lang="en-US" sz="1600" dirty="0">
                <a:latin typeface="Comic Sans MS" panose="030F0702030302020204" pitchFamily="66" charset="0"/>
              </a:rPr>
              <a:t> and </a:t>
            </a:r>
            <a:r>
              <a:rPr lang="en-US" sz="1600" b="1" dirty="0">
                <a:latin typeface="Comic Sans MS" panose="030F0702030302020204" pitchFamily="66" charset="0"/>
              </a:rPr>
              <a:t>b</a:t>
            </a:r>
            <a:r>
              <a:rPr lang="en-US" sz="1600" dirty="0">
                <a:latin typeface="Comic Sans MS" panose="030F0702030302020204" pitchFamily="66" charset="0"/>
              </a:rPr>
              <a:t> respectively. The point P divides line AB in the ratio 1:2. Find the position vector of P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Fill in all the information on the diagram (including vector AB)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Also indicate the ratio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720046" y="1489165"/>
            <a:ext cx="670560" cy="1306286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399315" y="1994263"/>
            <a:ext cx="2473234" cy="801188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4720046" y="1497875"/>
            <a:ext cx="3161212" cy="48767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84915" y="1245325"/>
            <a:ext cx="313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68195" y="1746068"/>
            <a:ext cx="313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90308" y="2760617"/>
            <a:ext cx="313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O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5408023" y="1680754"/>
            <a:ext cx="496389" cy="1105989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63589" y="2046514"/>
            <a:ext cx="313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27074" y="2373085"/>
            <a:ext cx="313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9910" y="1384663"/>
            <a:ext cx="313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P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12081" y="1284514"/>
            <a:ext cx="313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57852" y="1541416"/>
            <a:ext cx="313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73931" y="1110342"/>
            <a:ext cx="744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b - 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1" y="3596639"/>
                <a:ext cx="153157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𝑂𝑃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𝐴𝑃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1" y="3596639"/>
                <a:ext cx="1531573" cy="312458"/>
              </a:xfrm>
              <a:prstGeom prst="rect">
                <a:avLst/>
              </a:prstGeom>
              <a:blipFill>
                <a:blip r:embed="rId2"/>
                <a:stretch>
                  <a:fillRect l="-3187" r="-318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97830" y="4698273"/>
                <a:ext cx="199259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𝑂𝑃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830" y="4698273"/>
                <a:ext cx="1992597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402184" y="5442856"/>
                <a:ext cx="196771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𝑂𝑃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184" y="5442856"/>
                <a:ext cx="1967718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58492" y="6178730"/>
                <a:ext cx="1828799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𝑂𝑃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492" y="6178730"/>
                <a:ext cx="1828799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6228807" y="3753394"/>
            <a:ext cx="320040" cy="566057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4075612" y="3004457"/>
            <a:ext cx="4652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 good start is to write the vector we want in terms of others, and then work each of those out…</a:t>
            </a:r>
          </a:p>
        </p:txBody>
      </p:sp>
      <p:sp>
        <p:nvSpPr>
          <p:cNvPr id="34" name="Arc 33"/>
          <p:cNvSpPr/>
          <p:nvPr/>
        </p:nvSpPr>
        <p:spPr>
          <a:xfrm>
            <a:off x="6337664" y="5116286"/>
            <a:ext cx="320040" cy="566057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6246224" y="5826035"/>
            <a:ext cx="320040" cy="566057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466116" y="3740330"/>
                <a:ext cx="1815736" cy="562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Using the ratio,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𝐴𝑃</m:t>
                        </m:r>
                      </m:e>
                    </m:acc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must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acc>
                      <m:accPr>
                        <m:chr m:val="⃗"/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6116" y="3740330"/>
                <a:ext cx="1815736" cy="562270"/>
              </a:xfrm>
              <a:prstGeom prst="rect">
                <a:avLst/>
              </a:prstGeom>
              <a:blipFill>
                <a:blip r:embed="rId6"/>
                <a:stretch>
                  <a:fillRect b="-1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6614161" y="5251267"/>
            <a:ext cx="1171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09510" y="5969725"/>
            <a:ext cx="1171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blipFill>
                <a:blip r:embed="rId7"/>
                <a:stretch>
                  <a:fillRect l="-3543" r="-354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415246" y="4097382"/>
                <a:ext cx="170848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𝑂𝑃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246" y="4097382"/>
                <a:ext cx="1708481" cy="5203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6337664" y="4376056"/>
            <a:ext cx="320040" cy="566057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614162" y="4497975"/>
                <a:ext cx="1232261" cy="335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Replace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4162" y="4497975"/>
                <a:ext cx="1232261" cy="335348"/>
              </a:xfrm>
              <a:prstGeom prst="rect">
                <a:avLst/>
              </a:prstGeom>
              <a:blipFill>
                <a:blip r:embed="rId9"/>
                <a:stretch>
                  <a:fillRect b="-16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143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 animBg="1"/>
      <p:bldP spid="35" grpId="0" animBg="1"/>
      <p:bldP spid="36" grpId="0"/>
      <p:bldP spid="37" grpId="0"/>
      <p:bldP spid="38" grpId="0"/>
      <p:bldP spid="40" grpId="0"/>
      <p:bldP spid="41" grpId="0" animBg="1"/>
      <p:bldP spid="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vectors to solve geometric problems and to find the position vector of a point that divides a line segment in a given ratio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In triangle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 the size of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in degrees.</a:t>
                </a:r>
                <a:br>
                  <a:rPr lang="en-GB" sz="1600" dirty="0">
                    <a:latin typeface="Comic Sans MS" panose="030F0702030302020204" pitchFamily="66" charset="0"/>
                  </a:rPr>
                </a:br>
                <a:endParaRPr lang="en-GB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Start with a rough sketch…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There are a number of ways you could approach this, using combinations of Pythagoras theorem and trigonometrical rules…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5449389" y="1641566"/>
            <a:ext cx="1961605" cy="8839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5453744" y="1654629"/>
            <a:ext cx="903513" cy="20900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357257" y="2525486"/>
            <a:ext cx="1062446" cy="12104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33851" y="1375955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6640" y="2381795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39543" y="3762104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30984" y="1702528"/>
                <a:ext cx="9042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984" y="1702528"/>
                <a:ext cx="904222" cy="338554"/>
              </a:xfrm>
              <a:prstGeom prst="rect">
                <a:avLst/>
              </a:prstGeom>
              <a:blipFill>
                <a:blip r:embed="rId3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03223" y="2621282"/>
                <a:ext cx="790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223" y="2621282"/>
                <a:ext cx="790408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4859383" y="1062446"/>
            <a:ext cx="914400" cy="914400"/>
          </a:xfrm>
          <a:prstGeom prst="arc">
            <a:avLst>
              <a:gd name="adj1" fmla="val 1836685"/>
              <a:gd name="adj2" fmla="val 354257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638799" y="1811383"/>
                <a:ext cx="167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799" y="1811383"/>
                <a:ext cx="167931" cy="246221"/>
              </a:xfrm>
              <a:prstGeom prst="rect">
                <a:avLst/>
              </a:prstGeom>
              <a:blipFill>
                <a:blip r:embed="rId5"/>
                <a:stretch>
                  <a:fillRect l="-28571" r="-2500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72297" y="4188823"/>
                <a:ext cx="3619452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can use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to 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297" y="4188823"/>
                <a:ext cx="3619452" cy="370101"/>
              </a:xfrm>
              <a:prstGeom prst="rect">
                <a:avLst/>
              </a:prstGeom>
              <a:blipFill>
                <a:blip r:embed="rId6"/>
                <a:stretch>
                  <a:fillRect l="-1010" b="-213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blipFill>
                <a:blip r:embed="rId7"/>
                <a:stretch>
                  <a:fillRect l="-3543" r="-354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01154" y="4801763"/>
                <a:ext cx="1528495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154" y="4801763"/>
                <a:ext cx="1528495" cy="312458"/>
              </a:xfrm>
              <a:prstGeom prst="rect">
                <a:avLst/>
              </a:prstGeom>
              <a:blipFill>
                <a:blip r:embed="rId8"/>
                <a:stretch>
                  <a:fillRect l="-3586" r="-2789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96799" y="5276380"/>
                <a:ext cx="2587888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)−(3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6799" y="5276380"/>
                <a:ext cx="2587888" cy="312458"/>
              </a:xfrm>
              <a:prstGeom prst="rect">
                <a:avLst/>
              </a:prstGeom>
              <a:blipFill>
                <a:blip r:embed="rId9"/>
                <a:stretch>
                  <a:fillRect l="-1882" r="-3059" b="-31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01153" y="5768414"/>
                <a:ext cx="1528239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153" y="5768414"/>
                <a:ext cx="1528239" cy="312458"/>
              </a:xfrm>
              <a:prstGeom prst="rect">
                <a:avLst/>
              </a:prstGeom>
              <a:blipFill>
                <a:blip r:embed="rId10"/>
                <a:stretch>
                  <a:fillRect l="-3586" r="-4781" b="-28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6820988" y="5050971"/>
            <a:ext cx="363583" cy="418011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7104017" y="5085806"/>
            <a:ext cx="1317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28" name="Arc 27"/>
          <p:cNvSpPr/>
          <p:nvPr/>
        </p:nvSpPr>
        <p:spPr>
          <a:xfrm>
            <a:off x="6816634" y="5525589"/>
            <a:ext cx="363583" cy="418011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7134496" y="5586549"/>
            <a:ext cx="8860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770916" y="3113317"/>
                <a:ext cx="10677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0916" y="3113317"/>
                <a:ext cx="1067728" cy="338554"/>
              </a:xfrm>
              <a:prstGeom prst="rect">
                <a:avLst/>
              </a:prstGeom>
              <a:blipFill>
                <a:blip r:embed="rId11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672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9" grpId="0" animBg="1"/>
      <p:bldP spid="20" grpId="0"/>
      <p:bldP spid="21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vectors to solve geometric problems and to find the position vector of a point that divides a line segment in a given ratio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In triangle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 the size of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in degrees.</a:t>
                </a:r>
                <a:br>
                  <a:rPr lang="en-GB" sz="1600" dirty="0">
                    <a:latin typeface="Comic Sans MS" panose="030F0702030302020204" pitchFamily="66" charset="0"/>
                  </a:rPr>
                </a:b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We can find the magnitude of each side by using Pythagoras’ Theorem on each vector…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Now we can use the cosine rule to find the angle…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21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5449389" y="1641566"/>
            <a:ext cx="1961605" cy="8839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5453744" y="1654629"/>
            <a:ext cx="903513" cy="20900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357257" y="2525486"/>
            <a:ext cx="1062446" cy="12104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33851" y="1375955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6640" y="2381795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39543" y="3762104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30984" y="1702528"/>
                <a:ext cx="9042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984" y="1702528"/>
                <a:ext cx="904222" cy="338554"/>
              </a:xfrm>
              <a:prstGeom prst="rect">
                <a:avLst/>
              </a:prstGeom>
              <a:blipFill>
                <a:blip r:embed="rId3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03223" y="2621282"/>
                <a:ext cx="790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223" y="2621282"/>
                <a:ext cx="790408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4859383" y="1062446"/>
            <a:ext cx="914400" cy="914400"/>
          </a:xfrm>
          <a:prstGeom prst="arc">
            <a:avLst>
              <a:gd name="adj1" fmla="val 1836685"/>
              <a:gd name="adj2" fmla="val 354257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638799" y="1811383"/>
                <a:ext cx="167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799" y="1811383"/>
                <a:ext cx="167931" cy="246221"/>
              </a:xfrm>
              <a:prstGeom prst="rect">
                <a:avLst/>
              </a:prstGeom>
              <a:blipFill>
                <a:blip r:embed="rId5"/>
                <a:stretch>
                  <a:fillRect l="-28571" r="-2500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blipFill>
                <a:blip r:embed="rId6"/>
                <a:stretch>
                  <a:fillRect l="-3543" r="-354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770916" y="3113317"/>
                <a:ext cx="10677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0916" y="3113317"/>
                <a:ext cx="1067728" cy="338554"/>
              </a:xfrm>
              <a:prstGeom prst="rect">
                <a:avLst/>
              </a:prstGeom>
              <a:blipFill>
                <a:blip r:embed="rId7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33852" y="2595156"/>
                <a:ext cx="607987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26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852" y="2595156"/>
                <a:ext cx="607987" cy="36760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74526" y="1685110"/>
                <a:ext cx="607987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526" y="1685110"/>
                <a:ext cx="607987" cy="3676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923314" y="3108961"/>
                <a:ext cx="607987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3314" y="3108961"/>
                <a:ext cx="607987" cy="36760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02183" y="4180115"/>
                <a:ext cx="220656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𝑏𝑐𝐶𝑜𝑠𝐴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183" y="4180115"/>
                <a:ext cx="2206565" cy="246221"/>
              </a:xfrm>
              <a:prstGeom prst="rect">
                <a:avLst/>
              </a:prstGeom>
              <a:blipFill>
                <a:blip r:embed="rId11"/>
                <a:stretch>
                  <a:fillRect l="-829" t="-2500" r="-138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040778" y="4637315"/>
                <a:ext cx="3913187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ra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26</m:t>
                              </m:r>
                            </m:e>
                          </m:rad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rad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−(2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26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778" y="4637315"/>
                <a:ext cx="3913187" cy="275268"/>
              </a:xfrm>
              <a:prstGeom prst="rect">
                <a:avLst/>
              </a:prstGeom>
              <a:blipFill>
                <a:blip r:embed="rId12"/>
                <a:stretch>
                  <a:fillRect l="-1402" r="-623" b="-2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93475" y="5085807"/>
                <a:ext cx="2118080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9−(26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475" y="5085807"/>
                <a:ext cx="2118080" cy="275268"/>
              </a:xfrm>
              <a:prstGeom prst="rect">
                <a:avLst/>
              </a:prstGeom>
              <a:blipFill>
                <a:blip r:embed="rId13"/>
                <a:stretch>
                  <a:fillRect l="-2017" r="-1729" b="-3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93623" y="6170025"/>
                <a:ext cx="738472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623" y="6170025"/>
                <a:ext cx="738472" cy="251800"/>
              </a:xfrm>
              <a:prstGeom prst="rect">
                <a:avLst/>
              </a:prstGeom>
              <a:blipFill>
                <a:blip r:embed="rId14"/>
                <a:stretch>
                  <a:fillRect l="-5785" r="-1653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376056" y="5451567"/>
                <a:ext cx="1020215" cy="5172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056" y="5451567"/>
                <a:ext cx="1020215" cy="51725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7818120" y="4376057"/>
            <a:ext cx="263435" cy="418011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8014062" y="4419601"/>
            <a:ext cx="119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40" name="Arc 39"/>
          <p:cNvSpPr/>
          <p:nvPr/>
        </p:nvSpPr>
        <p:spPr>
          <a:xfrm>
            <a:off x="7822474" y="4789714"/>
            <a:ext cx="263435" cy="418011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>
            <a:off x="6372497" y="5246914"/>
            <a:ext cx="263435" cy="418011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>
            <a:off x="5279572" y="5817325"/>
            <a:ext cx="263435" cy="418011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974873" y="4763589"/>
            <a:ext cx="968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parts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94565" y="5316584"/>
            <a:ext cx="968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484222" y="5878286"/>
            <a:ext cx="118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Inverse Cos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14753" y="343553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3004" y="2947852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622867" y="141514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12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30" grpId="0"/>
      <p:bldP spid="31" grpId="0"/>
      <p:bldP spid="32" grpId="0"/>
      <p:bldP spid="33" grpId="0"/>
      <p:bldP spid="6" grpId="0"/>
      <p:bldP spid="34" grpId="0"/>
      <p:bldP spid="35" grpId="0"/>
      <p:bldP spid="36" grpId="0"/>
      <p:bldP spid="37" grpId="0"/>
      <p:bldP spid="38" grpId="0" animBg="1"/>
      <p:bldP spid="39" grpId="0"/>
      <p:bldP spid="40" grpId="0" animBg="1"/>
      <p:bldP spid="41" grpId="0" animBg="1"/>
      <p:bldP spid="42" grpId="0" animBg="1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33852" y="2595156"/>
                <a:ext cx="607987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26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852" y="2595156"/>
                <a:ext cx="607987" cy="3676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74526" y="1685110"/>
                <a:ext cx="607987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526" y="1685110"/>
                <a:ext cx="607987" cy="3676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923314" y="3108961"/>
                <a:ext cx="607987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3314" y="3108961"/>
                <a:ext cx="607987" cy="3676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vectors to solve geometric problems and to find the position vector of a point that divides a line segment in a given ratio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In triangle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 the size of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in degrees.</a:t>
                </a:r>
                <a:br>
                  <a:rPr lang="en-GB" sz="1600" dirty="0">
                    <a:latin typeface="Comic Sans MS" panose="030F0702030302020204" pitchFamily="66" charset="0"/>
                  </a:rPr>
                </a:br>
                <a:endParaRPr lang="en-GB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Was there a faster way we could have done it?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5"/>
                <a:stretch>
                  <a:fillRect t="-766" r="-1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5449389" y="1641566"/>
            <a:ext cx="1961605" cy="8839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5453744" y="1654629"/>
            <a:ext cx="903513" cy="20900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357257" y="2525486"/>
            <a:ext cx="1062446" cy="12104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33851" y="1375955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6640" y="2381795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39543" y="3762104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4859383" y="1062446"/>
            <a:ext cx="914400" cy="914400"/>
          </a:xfrm>
          <a:prstGeom prst="arc">
            <a:avLst>
              <a:gd name="adj1" fmla="val 1836685"/>
              <a:gd name="adj2" fmla="val 354257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638799" y="1811383"/>
                <a:ext cx="167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799" y="1811383"/>
                <a:ext cx="167931" cy="246221"/>
              </a:xfrm>
              <a:prstGeom prst="rect">
                <a:avLst/>
              </a:prstGeom>
              <a:blipFill>
                <a:blip r:embed="rId6"/>
                <a:stretch>
                  <a:fillRect l="-28571" r="-2500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blipFill>
                <a:blip r:embed="rId7"/>
                <a:stretch>
                  <a:fillRect l="-3543" r="-354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59830" y="4571999"/>
                <a:ext cx="13353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830" y="4571999"/>
                <a:ext cx="1335302" cy="276999"/>
              </a:xfrm>
              <a:prstGeom prst="rect">
                <a:avLst/>
              </a:prstGeom>
              <a:blipFill>
                <a:blip r:embed="rId8"/>
                <a:stretch>
                  <a:fillRect l="-2283" t="-4444" r="-137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88824" y="5011782"/>
                <a:ext cx="2798267" cy="386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26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24" y="5011782"/>
                <a:ext cx="2798267" cy="38658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6500948" y="138030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49736" y="3483429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69130" y="2860766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116286" y="5617027"/>
                <a:ext cx="13994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3+13=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286" y="5617027"/>
                <a:ext cx="1399422" cy="276999"/>
              </a:xfrm>
              <a:prstGeom prst="rect">
                <a:avLst/>
              </a:prstGeom>
              <a:blipFill>
                <a:blip r:embed="rId10"/>
                <a:stretch>
                  <a:fillRect l="-3478" r="-347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894217" y="4101737"/>
            <a:ext cx="2887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Lets test Pythagoras’ Theorem…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6999515" y="4794069"/>
            <a:ext cx="263435" cy="418011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7195457" y="4837613"/>
            <a:ext cx="119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53" name="Arc 52"/>
          <p:cNvSpPr/>
          <p:nvPr/>
        </p:nvSpPr>
        <p:spPr>
          <a:xfrm>
            <a:off x="6995160" y="5329646"/>
            <a:ext cx="263435" cy="418011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7147559" y="5303521"/>
            <a:ext cx="968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parts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884234" y="5981649"/>
            <a:ext cx="5082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Since Pythagoras’ Theorem works, the triangle must be right-angled, with the longest side being the hypotenuse…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874275" y="2487565"/>
                <a:ext cx="338746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275" y="2487565"/>
                <a:ext cx="338746" cy="251800"/>
              </a:xfrm>
              <a:prstGeom prst="rect">
                <a:avLst/>
              </a:prstGeom>
              <a:blipFill>
                <a:blip r:embed="rId11"/>
                <a:stretch>
                  <a:fillRect l="-14545" r="-3636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7204567" y="2022714"/>
            <a:ext cx="914400" cy="914400"/>
          </a:xfrm>
          <a:prstGeom prst="arc">
            <a:avLst>
              <a:gd name="adj1" fmla="val 9024680"/>
              <a:gd name="adj2" fmla="val 111720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89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6" grpId="0"/>
      <p:bldP spid="47" grpId="0"/>
      <p:bldP spid="48" grpId="0"/>
      <p:bldP spid="49" grpId="0"/>
      <p:bldP spid="50" grpId="0"/>
      <p:bldP spid="10" grpId="0"/>
      <p:bldP spid="51" grpId="0" animBg="1"/>
      <p:bldP spid="52" grpId="0"/>
      <p:bldP spid="53" grpId="0" animBg="1"/>
      <p:bldP spid="54" grpId="0"/>
      <p:bldP spid="55" grpId="0"/>
      <p:bldP spid="56" grpId="0"/>
      <p:bldP spid="5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33852" y="2595156"/>
                <a:ext cx="607987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26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852" y="2595156"/>
                <a:ext cx="607987" cy="3676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74526" y="1685110"/>
                <a:ext cx="607987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526" y="1685110"/>
                <a:ext cx="607987" cy="3676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923314" y="3108961"/>
                <a:ext cx="607987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3314" y="3108961"/>
                <a:ext cx="607987" cy="3676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vectors to solve geometric problems and to find the position vector of a point that divides a line segment in a given ratio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In triangle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 the size of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in degrees.</a:t>
                </a:r>
                <a:br>
                  <a:rPr lang="en-GB" sz="1600" dirty="0">
                    <a:latin typeface="Comic Sans MS" panose="030F0702030302020204" pitchFamily="66" charset="0"/>
                  </a:rPr>
                </a:br>
                <a:endParaRPr lang="en-GB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Was there a faster way we could have done it?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5"/>
                <a:stretch>
                  <a:fillRect t="-766" r="-1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5449389" y="1641566"/>
            <a:ext cx="1961605" cy="8839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5453744" y="1654629"/>
            <a:ext cx="903513" cy="20900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357257" y="2525486"/>
            <a:ext cx="1062446" cy="12104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33851" y="1375955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6640" y="2381795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39543" y="3762104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4859383" y="1062446"/>
            <a:ext cx="914400" cy="914400"/>
          </a:xfrm>
          <a:prstGeom prst="arc">
            <a:avLst>
              <a:gd name="adj1" fmla="val 1836685"/>
              <a:gd name="adj2" fmla="val 354257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638799" y="1811383"/>
                <a:ext cx="167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799" y="1811383"/>
                <a:ext cx="167931" cy="246221"/>
              </a:xfrm>
              <a:prstGeom prst="rect">
                <a:avLst/>
              </a:prstGeom>
              <a:blipFill>
                <a:blip r:embed="rId6"/>
                <a:stretch>
                  <a:fillRect l="-28571" r="-2500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blipFill>
                <a:blip r:embed="rId7"/>
                <a:stretch>
                  <a:fillRect l="-3543" r="-354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874275" y="2487565"/>
                <a:ext cx="338746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275" y="2487565"/>
                <a:ext cx="338746" cy="251800"/>
              </a:xfrm>
              <a:prstGeom prst="rect">
                <a:avLst/>
              </a:prstGeom>
              <a:blipFill>
                <a:blip r:embed="rId8"/>
                <a:stretch>
                  <a:fillRect l="-14545" r="-3636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7204567" y="2022714"/>
            <a:ext cx="914400" cy="914400"/>
          </a:xfrm>
          <a:prstGeom prst="arc">
            <a:avLst>
              <a:gd name="adj1" fmla="val 9024680"/>
              <a:gd name="adj2" fmla="val 111720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4214948" y="4178170"/>
            <a:ext cx="45284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Also, there are 2 sides the same length, so the triangle is also isosceles!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means that the other 2 angles will be equal!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 flipV="1">
            <a:off x="6812281" y="3056709"/>
            <a:ext cx="189410" cy="1480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383383" y="1981201"/>
            <a:ext cx="93618" cy="1785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599610" y="1841862"/>
                <a:ext cx="33874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610" y="1841862"/>
                <a:ext cx="338747" cy="251800"/>
              </a:xfrm>
              <a:prstGeom prst="rect">
                <a:avLst/>
              </a:prstGeom>
              <a:blipFill>
                <a:blip r:embed="rId9"/>
                <a:stretch>
                  <a:fillRect l="-14545" r="-3636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257108" y="3257006"/>
                <a:ext cx="33874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7108" y="3257006"/>
                <a:ext cx="338747" cy="251800"/>
              </a:xfrm>
              <a:prstGeom prst="rect">
                <a:avLst/>
              </a:prstGeom>
              <a:blipFill>
                <a:blip r:embed="rId10"/>
                <a:stretch>
                  <a:fillRect l="-14286" r="-3571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5882640" y="3496492"/>
            <a:ext cx="914400" cy="914400"/>
          </a:xfrm>
          <a:prstGeom prst="arc">
            <a:avLst>
              <a:gd name="adj1" fmla="val 15492736"/>
              <a:gd name="adj2" fmla="val 1771790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287587" y="3278778"/>
                <a:ext cx="167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7587" y="3278778"/>
                <a:ext cx="167931" cy="246221"/>
              </a:xfrm>
              <a:prstGeom prst="rect">
                <a:avLst/>
              </a:prstGeom>
              <a:blipFill>
                <a:blip r:embed="rId11"/>
                <a:stretch>
                  <a:fillRect l="-28571" r="-2500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4619896" y="5366890"/>
            <a:ext cx="3696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on the lookout for patterns in questions that can help you save time!</a:t>
            </a:r>
            <a:endParaRPr lang="en-GB" sz="1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6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4" grpId="0"/>
      <p:bldP spid="37" grpId="0"/>
      <p:bldP spid="38" grpId="0"/>
      <p:bldP spid="39" grpId="0" animBg="1"/>
      <p:bldP spid="40" grpId="0"/>
      <p:bldP spid="40" grpId="1"/>
      <p:bldP spid="4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00400" cy="50292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use vectors to solve geometric problems and to find the position vector of a point that divides a line segment in a given ratio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OABC is a parallelogram. P is the point where OB and AC intersect.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vectors 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c</a:t>
            </a:r>
            <a:r>
              <a:rPr lang="en-GB" sz="1400" dirty="0">
                <a:latin typeface="Comic Sans MS" pitchFamily="66" charset="0"/>
              </a:rPr>
              <a:t> represent OA and OC respectively.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Prove that the diagonals bisect each other.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If the diagonals bisect each other, then P must be the midpoint of both AC and OB…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Try to find a way to represent OP in different ways…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(make sure you don’t ‘accidentally’ assume P is the midpoint – this is what we need to prove!)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419600" y="1676400"/>
            <a:ext cx="11430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858000" y="1676400"/>
            <a:ext cx="11430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419600" y="32004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562600" y="16764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562600" y="1676400"/>
            <a:ext cx="1295400" cy="1524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4419600" y="1676400"/>
            <a:ext cx="3581400" cy="1524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96000" y="20574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114800" y="30480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57800" y="13716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001000" y="14478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34200" y="30480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419600" y="3200400"/>
            <a:ext cx="13716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419600" y="2286000"/>
            <a:ext cx="685800" cy="9144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24400" y="20574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62600" y="32766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62400" y="3733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One way to get from O to P</a:t>
            </a:r>
          </a:p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Start with OB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62400" y="4343400"/>
                <a:ext cx="1243674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𝑂𝐵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343400"/>
                <a:ext cx="1243674" cy="3701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62400" y="5486400"/>
                <a:ext cx="1504451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𝑂𝑃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latin typeface="Cambria Math"/>
                        </a:rPr>
                        <m:t>λ</m:t>
                      </m:r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𝑐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486400"/>
                <a:ext cx="1504451" cy="370101"/>
              </a:xfrm>
              <a:prstGeom prst="rect">
                <a:avLst/>
              </a:prstGeom>
              <a:blipFill rotWithShape="1"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5257800" y="4572000"/>
            <a:ext cx="609600" cy="1143000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943600" y="4419600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OP is parallel to OB so is a multiple of (a + c)</a:t>
            </a:r>
          </a:p>
          <a:p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We don’t know how much for now, so can use 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λ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(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lamda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) to represent the unknown quantity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562600" y="1676400"/>
            <a:ext cx="1371600" cy="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705600" y="12192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4419600" y="1676400"/>
            <a:ext cx="3581400" cy="152400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086600" y="381000"/>
                <a:ext cx="1504451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𝑂𝑃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latin typeface="Cambria Math"/>
                        </a:rPr>
                        <m:t>λ</m:t>
                      </m:r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𝑐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81000"/>
                <a:ext cx="1504451" cy="370101"/>
              </a:xfrm>
              <a:prstGeom prst="rect">
                <a:avLst/>
              </a:prstGeom>
              <a:blipFill rotWithShape="1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blipFill>
                <a:blip r:embed="rId6"/>
                <a:stretch>
                  <a:fillRect l="-3543" r="-354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268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3" grpId="0"/>
      <p:bldP spid="74" grpId="0"/>
      <p:bldP spid="75" grpId="0"/>
      <p:bldP spid="76" grpId="0"/>
      <p:bldP spid="21" grpId="0"/>
      <p:bldP spid="21" grpId="1"/>
      <p:bldP spid="22" grpId="0"/>
      <p:bldP spid="10" grpId="0"/>
      <p:bldP spid="25" grpId="0"/>
      <p:bldP spid="11" grpId="0" animBg="1"/>
      <p:bldP spid="29" grpId="0"/>
      <p:bldP spid="3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00400" cy="50292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use vectors to solve geometric problems and to find the position vector of a point that divides a line segment in a given ratio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OABC is a parallelogram. P is the point where OB and AC intersect.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vectors 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c</a:t>
            </a:r>
            <a:r>
              <a:rPr lang="en-GB" sz="1400" dirty="0">
                <a:latin typeface="Comic Sans MS" pitchFamily="66" charset="0"/>
              </a:rPr>
              <a:t> represent OA and OC respectively.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Prove that the diagonals bisect each other.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If the diagonals bisect each other, then P must be the midpoint of both AC and OB…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Try to find a way to represent OP in different ways…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(make sure you don’t ‘accidentally’ assume P is the midpoint – this is what we need to prove!)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419600" y="1676400"/>
            <a:ext cx="11430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858000" y="1676400"/>
            <a:ext cx="11430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419600" y="32004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562600" y="16764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562600" y="1676400"/>
            <a:ext cx="1295400" cy="1524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4419600" y="1676400"/>
            <a:ext cx="3581400" cy="1524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96000" y="20574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114800" y="30480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57800" y="13716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001000" y="14478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34200" y="31242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419600" y="3200400"/>
            <a:ext cx="13716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419600" y="2286000"/>
            <a:ext cx="685800" cy="9144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24400" y="20574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62600" y="32766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62400" y="3657600"/>
            <a:ext cx="304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Another way to get from O to P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Go from O to A, then A to P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We will need AC first…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562600" y="1676400"/>
            <a:ext cx="2438400" cy="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629400" y="13716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5570483" y="1676400"/>
            <a:ext cx="1287517" cy="152400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086600" y="381000"/>
                <a:ext cx="1504451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𝑂𝑃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latin typeface="Cambria Math"/>
                        </a:rPr>
                        <m:t>λ</m:t>
                      </m:r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𝑐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81000"/>
                <a:ext cx="1504451" cy="370101"/>
              </a:xfrm>
              <a:prstGeom prst="rect">
                <a:avLst/>
              </a:prstGeom>
              <a:blipFill rotWithShape="1"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 flipH="1">
            <a:off x="6858000" y="1676400"/>
            <a:ext cx="1143000" cy="152400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496504" y="22860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-a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962400" y="4419600"/>
                <a:ext cx="1224759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𝐴𝐶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𝑐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419600"/>
                <a:ext cx="1224759" cy="3701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62400" y="4953000"/>
                <a:ext cx="1513171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𝐴𝑃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𝑐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953000"/>
                <a:ext cx="1513171" cy="370101"/>
              </a:xfrm>
              <a:prstGeom prst="rect">
                <a:avLst/>
              </a:prstGeom>
              <a:blipFill rotWithShape="1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962400" y="5486400"/>
                <a:ext cx="1547988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𝑂𝑃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𝑂𝐴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𝐴𝑃</m:t>
                          </m:r>
                        </m:e>
                      </m:ac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486400"/>
                <a:ext cx="1547988" cy="37010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962400" y="6019800"/>
                <a:ext cx="1886670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𝑂𝑃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6019800"/>
                <a:ext cx="1886670" cy="370101"/>
              </a:xfrm>
              <a:prstGeom prst="rect">
                <a:avLst/>
              </a:prstGeom>
              <a:blipFill rotWithShape="1">
                <a:blip r:embed="rId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5562600" y="4648200"/>
            <a:ext cx="609600" cy="533400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5562600" y="5181600"/>
            <a:ext cx="609600" cy="533400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5562600" y="5715000"/>
            <a:ext cx="609600" cy="533400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6124903" y="4495800"/>
            <a:ext cx="304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AP is parallel to AC so is a multiple of it. Use a different symbol (usually 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μ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, ‘mew’, for this multiple)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130159" y="5181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we have another way to get from O to 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248400" y="57912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086600" y="762000"/>
                <a:ext cx="1886670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𝑂𝑃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762000"/>
                <a:ext cx="1886670" cy="370101"/>
              </a:xfrm>
              <a:prstGeom prst="rect">
                <a:avLst/>
              </a:prstGeom>
              <a:blipFill rotWithShape="1">
                <a:blip r:embed="rId8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/>
          <p:cNvCxnSpPr/>
          <p:nvPr/>
        </p:nvCxnSpPr>
        <p:spPr>
          <a:xfrm flipV="1">
            <a:off x="4419600" y="1676400"/>
            <a:ext cx="1143000" cy="152400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562600" y="1676400"/>
            <a:ext cx="662354" cy="775398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blipFill>
                <a:blip r:embed="rId9"/>
                <a:stretch>
                  <a:fillRect l="-3543" r="-354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716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7" grpId="0"/>
      <p:bldP spid="37" grpId="1"/>
      <p:bldP spid="38" grpId="0"/>
      <p:bldP spid="39" grpId="0"/>
      <p:bldP spid="40" grpId="0"/>
      <p:bldP spid="41" grpId="0"/>
      <p:bldP spid="42" grpId="0" animBg="1"/>
      <p:bldP spid="43" grpId="0" animBg="1"/>
      <p:bldP spid="44" grpId="0" animBg="1"/>
      <p:bldP spid="46" grpId="0"/>
      <p:bldP spid="47" grpId="0"/>
      <p:bldP spid="4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00400" cy="50292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use vectors to solve geometric problems and to find the position vector of a point that divides a line segment in a given ratio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OABC is a parallelogram. P is the point where OB and AC intersect.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vectors 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c</a:t>
            </a:r>
            <a:r>
              <a:rPr lang="en-GB" sz="1400" dirty="0">
                <a:latin typeface="Comic Sans MS" pitchFamily="66" charset="0"/>
              </a:rPr>
              <a:t> represent OA and OC respectively.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Prove that the diagonals bisect each other.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If the diagonals bisect each other, then P must be the midpoint of both AC and OB…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Try to find a way to represent OP in different ways…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(make sure you don’t ‘accidentally’ assume P is the midpoint – this is what we need to prove!)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419600" y="1676400"/>
            <a:ext cx="11430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858000" y="1676400"/>
            <a:ext cx="11430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419600" y="32004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562600" y="16764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562600" y="1676400"/>
            <a:ext cx="1295400" cy="1524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4419600" y="1676400"/>
            <a:ext cx="3581400" cy="1524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96000" y="20574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114800" y="30480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57800" y="13716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001000" y="14478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34200" y="31242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419600" y="3200400"/>
            <a:ext cx="13716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419600" y="2286000"/>
            <a:ext cx="685800" cy="9144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24400" y="20574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086600" y="381000"/>
                <a:ext cx="1504451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𝑂𝑃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latin typeface="Cambria Math"/>
                        </a:rPr>
                        <m:t>λ</m:t>
                      </m:r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𝑐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81000"/>
                <a:ext cx="1504451" cy="370101"/>
              </a:xfrm>
              <a:prstGeom prst="rect">
                <a:avLst/>
              </a:prstGeom>
              <a:blipFill rotWithShape="1"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086600" y="762000"/>
                <a:ext cx="1886670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𝑂𝑃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762000"/>
                <a:ext cx="1886670" cy="370101"/>
              </a:xfrm>
              <a:prstGeom prst="rect">
                <a:avLst/>
              </a:prstGeom>
              <a:blipFill rotWithShape="1"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10000" y="3429000"/>
                <a:ext cx="1338828" cy="335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𝑂𝑃</m:t>
                          </m:r>
                        </m:e>
                      </m:acc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429000"/>
                <a:ext cx="1338828" cy="335348"/>
              </a:xfrm>
              <a:prstGeom prst="rect">
                <a:avLst/>
              </a:prstGeom>
              <a:blipFill rotWithShape="1">
                <a:blip r:embed="rId5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181600" y="3429000"/>
                <a:ext cx="1671419" cy="335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𝑂𝑃</m:t>
                          </m:r>
                        </m:e>
                      </m:acc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429000"/>
                <a:ext cx="1671419" cy="335348"/>
              </a:xfrm>
              <a:prstGeom prst="rect">
                <a:avLst/>
              </a:prstGeom>
              <a:blipFill rotWithShape="1">
                <a:blip r:embed="rId6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657600" y="4038600"/>
                <a:ext cx="20790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</a:rPr>
                        <m:t>𝑎</m:t>
                      </m:r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038600"/>
                <a:ext cx="2079031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657600" y="4419600"/>
                <a:ext cx="19636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</a:rPr>
                        <m:t>𝑎</m:t>
                      </m:r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419600"/>
                <a:ext cx="1963679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657600" y="4800600"/>
                <a:ext cx="21116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</a:rPr>
                        <m:t>=(1−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GB" sz="1400" i="1">
                          <a:latin typeface="Cambria Math"/>
                        </a:rPr>
                        <m:t>𝑎</m:t>
                      </m:r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800600"/>
                <a:ext cx="2111604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5410200" y="4191000"/>
            <a:ext cx="609600" cy="381000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3429000" y="3733800"/>
            <a:ext cx="571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these represent the same vector, the expressions must be equal!</a:t>
            </a:r>
          </a:p>
        </p:txBody>
      </p:sp>
      <p:sp>
        <p:nvSpPr>
          <p:cNvPr id="59" name="Arc 58"/>
          <p:cNvSpPr/>
          <p:nvPr/>
        </p:nvSpPr>
        <p:spPr>
          <a:xfrm>
            <a:off x="5410200" y="4572000"/>
            <a:ext cx="609600" cy="381000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5867400" y="4267200"/>
            <a:ext cx="2007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out brackets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943600" y="46482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Factorise the ‘a’ terms on the right side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505200" y="51054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Now compare sides – there must be the same number of ‘a’s and ‘c’s on each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759200" y="5092700"/>
            <a:ext cx="127000" cy="0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597400" y="5092700"/>
            <a:ext cx="501650" cy="0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441950" y="5092700"/>
            <a:ext cx="120650" cy="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159250" y="5092700"/>
            <a:ext cx="120650" cy="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57600" y="5410200"/>
                <a:ext cx="9637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=1−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410200"/>
                <a:ext cx="963725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800600" y="5410200"/>
                <a:ext cx="6499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410200"/>
                <a:ext cx="649922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657600" y="5791200"/>
                <a:ext cx="9492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=1−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791200"/>
                <a:ext cx="949299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657600" y="6172200"/>
                <a:ext cx="7829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=0.5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172200"/>
                <a:ext cx="782971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657600" y="6526575"/>
                <a:ext cx="7925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μ</m:t>
                      </m:r>
                      <m:r>
                        <a:rPr lang="en-GB" sz="1400" b="0" i="1" smtClean="0">
                          <a:latin typeface="Cambria Math"/>
                        </a:rPr>
                        <m:t>=0.5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526575"/>
                <a:ext cx="792588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Arc 77"/>
          <p:cNvSpPr/>
          <p:nvPr/>
        </p:nvSpPr>
        <p:spPr>
          <a:xfrm>
            <a:off x="5334000" y="5562600"/>
            <a:ext cx="609600" cy="381000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5867400" y="56388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2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nd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equation into the first</a:t>
            </a:r>
          </a:p>
        </p:txBody>
      </p:sp>
      <p:sp>
        <p:nvSpPr>
          <p:cNvPr id="80" name="Arc 79"/>
          <p:cNvSpPr/>
          <p:nvPr/>
        </p:nvSpPr>
        <p:spPr>
          <a:xfrm>
            <a:off x="4343400" y="5943600"/>
            <a:ext cx="609600" cy="381000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Arc 80"/>
          <p:cNvSpPr/>
          <p:nvPr/>
        </p:nvSpPr>
        <p:spPr>
          <a:xfrm>
            <a:off x="4343400" y="6324600"/>
            <a:ext cx="609600" cy="381000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4876800" y="64008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They are equal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76800" y="60198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 and solve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05600" y="6019800"/>
            <a:ext cx="1981200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So P is halfway along OB and AC and hence the lines bisect each other!</a:t>
            </a: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8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blipFill>
                <a:blip r:embed="rId15"/>
                <a:stretch>
                  <a:fillRect l="-3543" r="-354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869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4" grpId="0"/>
      <p:bldP spid="55" grpId="0"/>
      <p:bldP spid="56" grpId="0"/>
      <p:bldP spid="57" grpId="0" animBg="1"/>
      <p:bldP spid="58" grpId="0"/>
      <p:bldP spid="59" grpId="0" animBg="1"/>
      <p:bldP spid="60" grpId="0"/>
      <p:bldP spid="61" grpId="0"/>
      <p:bldP spid="62" grpId="0"/>
      <p:bldP spid="13" grpId="0"/>
      <p:bldP spid="66" grpId="0"/>
      <p:bldP spid="67" grpId="0"/>
      <p:bldP spid="68" grpId="0"/>
      <p:bldP spid="77" grpId="0"/>
      <p:bldP spid="78" grpId="0" animBg="1"/>
      <p:bldP spid="79" grpId="0"/>
      <p:bldP spid="80" grpId="0" animBg="1"/>
      <p:bldP spid="81" grpId="0" animBg="1"/>
      <p:bldP spid="82" grpId="0"/>
      <p:bldP spid="83" grpId="0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0D2011-25FA-4F40-A1ED-AAF7E2C78E7D}"/>
              </a:ext>
            </a:extLst>
          </p:cNvPr>
          <p:cNvSpPr/>
          <p:nvPr/>
        </p:nvSpPr>
        <p:spPr>
          <a:xfrm>
            <a:off x="1652308" y="2199643"/>
            <a:ext cx="6000682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Exercise 11F</a:t>
            </a:r>
            <a:endParaRPr lang="ja-JP" altLang="en-US" sz="6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233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vectors to solve problems in context.</a:t>
                </a: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A girl walks 2km due east from a fixed point O to A, and then 3km due south from A to B. Find: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total distance travelled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B relative to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acc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40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𝑂𝐵</m:t>
                            </m:r>
                          </m:e>
                        </m:d>
                      </m:e>
                    </m:acc>
                  </m:oMath>
                </a14:m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The bearing of B from O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  <a:blipFill>
                <a:blip r:embed="rId2"/>
                <a:stretch>
                  <a:fillRect t="-254" r="-1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952308" y="1811383"/>
            <a:ext cx="1447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400108" y="1811383"/>
            <a:ext cx="0" cy="175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9508" y="1506583"/>
            <a:ext cx="529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2km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00108" y="2420983"/>
            <a:ext cx="529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3km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47508" y="1658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00108" y="1658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5952308" y="1811383"/>
            <a:ext cx="1447800" cy="17526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5418908" y="1354183"/>
            <a:ext cx="914400" cy="914400"/>
          </a:xfrm>
          <a:prstGeom prst="arc">
            <a:avLst>
              <a:gd name="adj1" fmla="val 21599999"/>
              <a:gd name="adj2" fmla="val 2445015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257108" y="188758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latin typeface="Comic Sans MS" pitchFamily="66" charset="0"/>
              </a:rPr>
              <a:t>θ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2308" y="1658983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247708" y="1811383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5952308" y="1811383"/>
            <a:ext cx="7620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400108" y="1811383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99908" y="896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N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952308" y="1125583"/>
            <a:ext cx="0" cy="6858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214949" y="3857897"/>
            <a:ext cx="4702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Remember that this asks for the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distance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travelled, not the displacement!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900057" y="4450080"/>
                <a:ext cx="13392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+3=5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057" y="4450080"/>
                <a:ext cx="1339277" cy="276999"/>
              </a:xfrm>
              <a:prstGeom prst="rect">
                <a:avLst/>
              </a:prstGeom>
              <a:blipFill>
                <a:blip r:embed="rId3"/>
                <a:stretch>
                  <a:fillRect l="-4091" r="-409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753394" y="3122024"/>
                <a:ext cx="4491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394" y="3122024"/>
                <a:ext cx="449161" cy="246221"/>
              </a:xfrm>
              <a:prstGeom prst="rect">
                <a:avLst/>
              </a:prstGeom>
              <a:blipFill>
                <a:blip r:embed="rId4"/>
                <a:stretch>
                  <a:fillRect l="-10959" r="-958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7392763" y="3466012"/>
            <a:ext cx="298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18859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 animBg="1"/>
      <p:bldP spid="13" grpId="0"/>
      <p:bldP spid="14" grpId="0" animBg="1"/>
      <p:bldP spid="15" grpId="0" animBg="1"/>
      <p:bldP spid="18" grpId="0"/>
      <p:bldP spid="2" grpId="0"/>
      <p:bldP spid="4" grpId="0"/>
      <p:bldP spid="26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0D2011-25FA-4F40-A1ED-AAF7E2C78E7D}"/>
              </a:ext>
            </a:extLst>
          </p:cNvPr>
          <p:cNvSpPr/>
          <p:nvPr/>
        </p:nvSpPr>
        <p:spPr>
          <a:xfrm>
            <a:off x="1652308" y="2199643"/>
            <a:ext cx="6000682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Exercise 11A</a:t>
            </a:r>
            <a:endParaRPr lang="ja-JP" altLang="en-US" sz="6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vectors to solve problems in context.</a:t>
                </a: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A girl walks 2km due east from a fixed point O to A, and then 3km due south from A to B. Find: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total distance travelled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B relative to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acc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40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𝑂𝐵</m:t>
                            </m:r>
                          </m:e>
                        </m:d>
                      </m:e>
                    </m:acc>
                  </m:oMath>
                </a14:m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The bearing of B from O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  <a:blipFill>
                <a:blip r:embed="rId2"/>
                <a:stretch>
                  <a:fillRect t="-254" r="-1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952308" y="1811383"/>
            <a:ext cx="1447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400108" y="1811383"/>
            <a:ext cx="0" cy="175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9508" y="1506583"/>
            <a:ext cx="529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2km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00108" y="2420983"/>
            <a:ext cx="529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3km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47508" y="1658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00108" y="1658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5952308" y="1811383"/>
            <a:ext cx="1447800" cy="17526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5418908" y="1354183"/>
            <a:ext cx="914400" cy="914400"/>
          </a:xfrm>
          <a:prstGeom prst="arc">
            <a:avLst>
              <a:gd name="adj1" fmla="val 21599999"/>
              <a:gd name="adj2" fmla="val 2445015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257108" y="188758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latin typeface="Comic Sans MS" pitchFamily="66" charset="0"/>
              </a:rPr>
              <a:t>θ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2308" y="1658983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247708" y="1811383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5952308" y="1811383"/>
            <a:ext cx="7620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400108" y="1811383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99908" y="896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N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952308" y="1125583"/>
            <a:ext cx="0" cy="6858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753394" y="3122024"/>
                <a:ext cx="4491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394" y="3122024"/>
                <a:ext cx="449161" cy="246221"/>
              </a:xfrm>
              <a:prstGeom prst="rect">
                <a:avLst/>
              </a:prstGeom>
              <a:blipFill>
                <a:blip r:embed="rId3"/>
                <a:stretch>
                  <a:fillRect l="-10959" r="-958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7392763" y="3466012"/>
            <a:ext cx="298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67497" y="3849188"/>
            <a:ext cx="45079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Consider the movement as </a:t>
            </a:r>
            <a:r>
              <a:rPr 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and </a:t>
            </a: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components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682343" y="4288972"/>
                <a:ext cx="1874488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2343" y="4288972"/>
                <a:ext cx="1874488" cy="370101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4423956" y="4789714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Make sure you include the units as this question has a context!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14799" y="3313612"/>
                <a:ext cx="1455655" cy="300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3313612"/>
                <a:ext cx="1455655" cy="300595"/>
              </a:xfrm>
              <a:prstGeom prst="rect">
                <a:avLst/>
              </a:prstGeom>
              <a:blipFill>
                <a:blip r:embed="rId5"/>
                <a:stretch>
                  <a:fillRect b="-6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325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  <p:bldP spid="28" grpId="0"/>
      <p:bldP spid="2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vectors to solve problems in context.</a:t>
                </a: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A girl walks 2km due east from a fixed point O to A, and then 3km due south from A to B. Find: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total distance travelled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B relative to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acc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40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𝑂𝐵</m:t>
                            </m:r>
                          </m:e>
                        </m:d>
                      </m:e>
                    </m:acc>
                  </m:oMath>
                </a14:m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The bearing of B from O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  <a:blipFill>
                <a:blip r:embed="rId2"/>
                <a:stretch>
                  <a:fillRect t="-254" r="-1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952308" y="1811383"/>
            <a:ext cx="1447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400108" y="1811383"/>
            <a:ext cx="0" cy="175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9508" y="1506583"/>
            <a:ext cx="529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2km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00108" y="2420983"/>
            <a:ext cx="529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3km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47508" y="1658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00108" y="1658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5952308" y="1811383"/>
            <a:ext cx="1447800" cy="17526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5418908" y="1354183"/>
            <a:ext cx="914400" cy="914400"/>
          </a:xfrm>
          <a:prstGeom prst="arc">
            <a:avLst>
              <a:gd name="adj1" fmla="val 21599999"/>
              <a:gd name="adj2" fmla="val 2445015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257108" y="188758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latin typeface="Comic Sans MS" pitchFamily="66" charset="0"/>
              </a:rPr>
              <a:t>θ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2308" y="1658983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247708" y="1811383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5952308" y="1811383"/>
            <a:ext cx="7620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400108" y="1811383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99908" y="896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N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952308" y="1125583"/>
            <a:ext cx="0" cy="6858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753394" y="3122024"/>
                <a:ext cx="4491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394" y="3122024"/>
                <a:ext cx="449161" cy="246221"/>
              </a:xfrm>
              <a:prstGeom prst="rect">
                <a:avLst/>
              </a:prstGeom>
              <a:blipFill>
                <a:blip r:embed="rId3"/>
                <a:stretch>
                  <a:fillRect l="-10959" r="-958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7392763" y="3466012"/>
            <a:ext cx="298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14799" y="3313612"/>
                <a:ext cx="1455655" cy="300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3313612"/>
                <a:ext cx="1455655" cy="300595"/>
              </a:xfrm>
              <a:prstGeom prst="rect">
                <a:avLst/>
              </a:prstGeom>
              <a:blipFill>
                <a:blip r:embed="rId4"/>
                <a:stretch>
                  <a:fillRect b="-6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598125" y="3918856"/>
            <a:ext cx="4249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use Pythagoras’ Theorem to find the magnitude…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708468" y="4567646"/>
                <a:ext cx="2140842" cy="390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𝑂𝐵</m:t>
                              </m:r>
                            </m:e>
                          </m:d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(2)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(−3)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468" y="4567646"/>
                <a:ext cx="2140842" cy="390492"/>
              </a:xfrm>
              <a:prstGeom prst="rect">
                <a:avLst/>
              </a:prstGeom>
              <a:blipFill>
                <a:blip r:embed="rId5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704113" y="5111932"/>
                <a:ext cx="1639873" cy="383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𝑂𝐵</m:t>
                              </m:r>
                            </m:e>
                          </m:d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=3.61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113" y="5111932"/>
                <a:ext cx="1639873" cy="3835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830284" y="3535681"/>
                <a:ext cx="1275157" cy="3107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𝑂𝐵</m:t>
                              </m:r>
                            </m:e>
                          </m:d>
                        </m:e>
                      </m:acc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=3.61 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284" y="3535681"/>
                <a:ext cx="1275157" cy="3107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857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3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vectors to solve problems in context.</a:t>
                </a: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A girl walks 2km due east from a fixed point O to A, and then 3km due south from A to B. Find: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total distance travelled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B relative to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acc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40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𝑂𝐵</m:t>
                            </m:r>
                          </m:e>
                        </m:d>
                      </m:e>
                    </m:acc>
                  </m:oMath>
                </a14:m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The bearing of B from O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  <a:blipFill>
                <a:blip r:embed="rId2"/>
                <a:stretch>
                  <a:fillRect t="-254" r="-1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952308" y="1811383"/>
            <a:ext cx="1447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400108" y="1811383"/>
            <a:ext cx="0" cy="175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9508" y="1506583"/>
            <a:ext cx="529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2km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00108" y="2420983"/>
            <a:ext cx="529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3km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47508" y="1658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00108" y="1658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5952308" y="1811383"/>
            <a:ext cx="1447800" cy="17526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5418908" y="1354183"/>
            <a:ext cx="914400" cy="914400"/>
          </a:xfrm>
          <a:prstGeom prst="arc">
            <a:avLst>
              <a:gd name="adj1" fmla="val 21599999"/>
              <a:gd name="adj2" fmla="val 2445015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257108" y="188758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latin typeface="Comic Sans MS" pitchFamily="66" charset="0"/>
              </a:rPr>
              <a:t>θ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2308" y="1658983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247708" y="1811383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5952308" y="1811383"/>
            <a:ext cx="7620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400108" y="1811383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99908" y="896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N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952308" y="1125583"/>
            <a:ext cx="0" cy="6858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753394" y="3122024"/>
                <a:ext cx="4491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394" y="3122024"/>
                <a:ext cx="449161" cy="246221"/>
              </a:xfrm>
              <a:prstGeom prst="rect">
                <a:avLst/>
              </a:prstGeom>
              <a:blipFill>
                <a:blip r:embed="rId3"/>
                <a:stretch>
                  <a:fillRect l="-10959" r="-958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7392763" y="3466012"/>
            <a:ext cx="298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14799" y="3313612"/>
                <a:ext cx="1455655" cy="300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3313612"/>
                <a:ext cx="1455655" cy="300595"/>
              </a:xfrm>
              <a:prstGeom prst="rect">
                <a:avLst/>
              </a:prstGeom>
              <a:blipFill>
                <a:blip r:embed="rId4"/>
                <a:stretch>
                  <a:fillRect b="-6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830284" y="3535681"/>
                <a:ext cx="1275157" cy="3107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𝑂𝐵</m:t>
                              </m:r>
                            </m:e>
                          </m:d>
                        </m:e>
                      </m:acc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=3.61 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284" y="3535681"/>
                <a:ext cx="1275157" cy="3107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71109" y="3918856"/>
                <a:ext cx="517289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You can find the value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using Trigonometry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Also remember that bearings are always measured clockwise from north!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109" y="3918856"/>
                <a:ext cx="5172891" cy="954107"/>
              </a:xfrm>
              <a:prstGeom prst="rect">
                <a:avLst/>
              </a:prstGeom>
              <a:blipFill>
                <a:blip r:embed="rId6"/>
                <a:stretch>
                  <a:fillRect t="-1282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59235" y="4894216"/>
                <a:ext cx="902298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235" y="4894216"/>
                <a:ext cx="902298" cy="4610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03223" y="5508171"/>
                <a:ext cx="917752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=56.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223" y="5508171"/>
                <a:ext cx="917752" cy="251800"/>
              </a:xfrm>
              <a:prstGeom prst="rect">
                <a:avLst/>
              </a:prstGeom>
              <a:blipFill>
                <a:blip r:embed="rId8"/>
                <a:stretch>
                  <a:fillRect l="-5298" t="-2439" r="-1325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300651" y="1915886"/>
                <a:ext cx="462178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56.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651" y="1915886"/>
                <a:ext cx="462178" cy="220253"/>
              </a:xfrm>
              <a:prstGeom prst="rect">
                <a:avLst/>
              </a:prstGeom>
              <a:blipFill>
                <a:blip r:embed="rId9"/>
                <a:stretch>
                  <a:fillRect l="-9333" t="-2778" r="-4000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63142" y="5921828"/>
                <a:ext cx="1670265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𝐵𝑒𝑎𝑟𝑖𝑛𝑔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=146.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42" y="5921828"/>
                <a:ext cx="1670265" cy="251800"/>
              </a:xfrm>
              <a:prstGeom prst="rect">
                <a:avLst/>
              </a:prstGeom>
              <a:blipFill>
                <a:blip r:embed="rId10"/>
                <a:stretch>
                  <a:fillRect l="-3650" r="-730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67496" y="6344193"/>
                <a:ext cx="148059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𝐵𝑒𝑎𝑟𝑖𝑛𝑔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=14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496" y="6344193"/>
                <a:ext cx="1480597" cy="251800"/>
              </a:xfrm>
              <a:prstGeom prst="rect">
                <a:avLst/>
              </a:prstGeom>
              <a:blipFill>
                <a:blip r:embed="rId11"/>
                <a:stretch>
                  <a:fillRect l="-4115" t="-2439" r="-412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6045926" y="5146767"/>
            <a:ext cx="267788" cy="496388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322422" y="5242561"/>
            <a:ext cx="11146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Inverse Tan</a:t>
            </a:r>
          </a:p>
        </p:txBody>
      </p:sp>
      <p:sp>
        <p:nvSpPr>
          <p:cNvPr id="40" name="Arc 39"/>
          <p:cNvSpPr/>
          <p:nvPr/>
        </p:nvSpPr>
        <p:spPr>
          <a:xfrm>
            <a:off x="6058989" y="5656219"/>
            <a:ext cx="254725" cy="431072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>
            <a:off x="6063344" y="6104710"/>
            <a:ext cx="254725" cy="431072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6248398" y="5725887"/>
            <a:ext cx="223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on the 90 from North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00501" y="6113419"/>
            <a:ext cx="2233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Bearings are written as 3 digits</a:t>
            </a:r>
          </a:p>
        </p:txBody>
      </p:sp>
    </p:spTree>
    <p:extLst>
      <p:ext uri="{BB962C8B-B14F-4D97-AF65-F5344CB8AC3E}">
        <p14:creationId xmlns:p14="http://schemas.microsoft.com/office/powerpoint/2010/main" val="240096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32" grpId="0"/>
      <p:bldP spid="35" grpId="0"/>
      <p:bldP spid="36" grpId="0"/>
      <p:bldP spid="37" grpId="0"/>
      <p:bldP spid="38" grpId="0" animBg="1"/>
      <p:bldP spid="39" grpId="0"/>
      <p:bldP spid="40" grpId="0" animBg="1"/>
      <p:bldP spid="41" grpId="0" animBg="1"/>
      <p:bldP spid="42" grpId="0"/>
      <p:bldP spid="4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vectors to solve problems in context.</a:t>
                </a: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In an orienteering exercise, a cadet leaves the starting point O and walks 15km on a bearing of 120 to reach A, the first checkpoint. From A he walks 9km on a bearing of 240 to the second checkpoint, at B. From B, he returns directly to O. Find: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A relative to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acc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4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𝑂𝐵</m:t>
                            </m:r>
                          </m:e>
                        </m:d>
                      </m:e>
                    </m:acc>
                  </m:oMath>
                </a14:m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bearing of B from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B relative to O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  <a:blipFill>
                <a:blip r:embed="rId2"/>
                <a:stretch>
                  <a:fillRect t="-254" r="-1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385560" y="2002972"/>
            <a:ext cx="18288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385560" y="1393372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8214360" y="1926772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33160" y="11647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61960" y="16981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223760" y="2536372"/>
            <a:ext cx="99060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6385560" y="2002972"/>
            <a:ext cx="838200" cy="1295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 rot="10967353">
            <a:off x="7994805" y="2316815"/>
            <a:ext cx="381000" cy="381000"/>
          </a:xfrm>
          <a:prstGeom prst="arc">
            <a:avLst>
              <a:gd name="adj1" fmla="val 5704046"/>
              <a:gd name="adj2" fmla="val 1833523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098871" y="18505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14212" y="2418807"/>
            <a:ext cx="296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51916" y="3291841"/>
            <a:ext cx="171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34497" y="2039983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15km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39225" y="2917372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9km</a:t>
            </a:r>
          </a:p>
        </p:txBody>
      </p:sp>
      <p:sp>
        <p:nvSpPr>
          <p:cNvPr id="19" name="Arc 18"/>
          <p:cNvSpPr/>
          <p:nvPr/>
        </p:nvSpPr>
        <p:spPr>
          <a:xfrm>
            <a:off x="6233160" y="1850572"/>
            <a:ext cx="381000" cy="381000"/>
          </a:xfrm>
          <a:prstGeom prst="arc">
            <a:avLst>
              <a:gd name="adj1" fmla="val 15610919"/>
              <a:gd name="adj2" fmla="val 53322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461760" y="1698172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120°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290560" y="2231572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240°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5902234" y="4811487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731034" y="5344887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49834" y="4582887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78633" y="5090161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89419" y="5268687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657011" y="5880464"/>
            <a:ext cx="296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68291" y="5710647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15km</a:t>
            </a:r>
          </a:p>
        </p:txBody>
      </p:sp>
      <p:sp>
        <p:nvSpPr>
          <p:cNvPr id="29" name="Arc 28"/>
          <p:cNvSpPr/>
          <p:nvPr/>
        </p:nvSpPr>
        <p:spPr>
          <a:xfrm>
            <a:off x="5749834" y="5268687"/>
            <a:ext cx="381000" cy="381000"/>
          </a:xfrm>
          <a:prstGeom prst="arc">
            <a:avLst>
              <a:gd name="adj1" fmla="val 15610919"/>
              <a:gd name="adj2" fmla="val 533229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961016" y="5072745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120°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5902234" y="5412378"/>
            <a:ext cx="18288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897880" y="5425440"/>
            <a:ext cx="1835331" cy="2612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946880" y="5497287"/>
            <a:ext cx="436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11603" y="5162006"/>
            <a:ext cx="848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15Cos30°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709140" y="5532121"/>
            <a:ext cx="830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15Sin30°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49815" y="5153297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13.0km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712040" y="5514703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7.5km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65311" y="3629298"/>
            <a:ext cx="4169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Imagine just drawing the journey from O to A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We can then form a right angled triangle to work out the </a:t>
            </a:r>
            <a:r>
              <a:rPr lang="en-US" sz="1200" b="1" dirty="0" err="1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i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 and </a:t>
            </a:r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j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 components…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936978" y="3542211"/>
                <a:ext cx="13964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13.0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−7.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978" y="3542211"/>
                <a:ext cx="1396473" cy="276999"/>
              </a:xfrm>
              <a:prstGeom prst="rect">
                <a:avLst/>
              </a:prstGeom>
              <a:blipFill>
                <a:blip r:embed="rId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561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 animBg="1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/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7" grpId="0"/>
      <p:bldP spid="38" grpId="0"/>
      <p:bldP spid="38" grpId="1"/>
      <p:bldP spid="39" grpId="0"/>
      <p:bldP spid="39" grpId="1"/>
      <p:bldP spid="40" grpId="0"/>
      <p:bldP spid="41" grpId="0"/>
      <p:bldP spid="4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vectors to solve problems in context.</a:t>
                </a: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In an orienteering exercise, a cadet leaves the starting point O and walks 15km on a bearing of 120 to reach A, the first checkpoint. From A he walks 9km on a bearing of 240 to the second checkpoint, at B. From B, he returns directly to O. Find: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A relative to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acc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4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𝑂𝐵</m:t>
                            </m:r>
                          </m:e>
                        </m:d>
                      </m:e>
                    </m:acc>
                  </m:oMath>
                </a14:m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bearing of B from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B relative to O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  <a:blipFill>
                <a:blip r:embed="rId2"/>
                <a:stretch>
                  <a:fillRect t="-254" r="-1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385560" y="2002972"/>
            <a:ext cx="18288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385560" y="1393372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8214360" y="1926772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33160" y="11647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61960" y="16981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223760" y="2536372"/>
            <a:ext cx="99060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6385560" y="2002972"/>
            <a:ext cx="838200" cy="1295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 rot="10967353">
            <a:off x="7994805" y="2316815"/>
            <a:ext cx="381000" cy="381000"/>
          </a:xfrm>
          <a:prstGeom prst="arc">
            <a:avLst>
              <a:gd name="adj1" fmla="val 5704046"/>
              <a:gd name="adj2" fmla="val 1833523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098871" y="18505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51916" y="3291841"/>
            <a:ext cx="171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39225" y="2917372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9km</a:t>
            </a:r>
          </a:p>
        </p:txBody>
      </p:sp>
      <p:sp>
        <p:nvSpPr>
          <p:cNvPr id="19" name="Arc 18"/>
          <p:cNvSpPr/>
          <p:nvPr/>
        </p:nvSpPr>
        <p:spPr>
          <a:xfrm>
            <a:off x="6233160" y="1850572"/>
            <a:ext cx="381000" cy="381000"/>
          </a:xfrm>
          <a:prstGeom prst="arc">
            <a:avLst>
              <a:gd name="adj1" fmla="val 15463905"/>
              <a:gd name="adj2" fmla="val 53322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461760" y="1698172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120°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290560" y="2231572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240°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936978" y="3542211"/>
                <a:ext cx="13964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13.0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−7.5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978" y="3542211"/>
                <a:ext cx="1396473" cy="276999"/>
              </a:xfrm>
              <a:prstGeom prst="rect">
                <a:avLst/>
              </a:prstGeom>
              <a:blipFill>
                <a:blip r:embed="rId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7134497" y="2039983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15km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6394268" y="1994262"/>
            <a:ext cx="1835331" cy="2612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695817" y="1935480"/>
            <a:ext cx="436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793096" y="2188029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60°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114212" y="2418807"/>
            <a:ext cx="296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50" name="Arc 49"/>
          <p:cNvSpPr/>
          <p:nvPr/>
        </p:nvSpPr>
        <p:spPr>
          <a:xfrm rot="10967353">
            <a:off x="8051411" y="2321169"/>
            <a:ext cx="381000" cy="381000"/>
          </a:xfrm>
          <a:prstGeom prst="arc">
            <a:avLst>
              <a:gd name="adj1" fmla="val 21473487"/>
              <a:gd name="adj2" fmla="val 469831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 rot="11021836">
            <a:off x="8029640" y="2325523"/>
            <a:ext cx="381000" cy="381000"/>
          </a:xfrm>
          <a:prstGeom prst="arc">
            <a:avLst>
              <a:gd name="adj1" fmla="val 18855535"/>
              <a:gd name="adj2" fmla="val 15341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7658113" y="2479767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60°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48846" y="257773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24355" y="3095898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32915" y="202039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67647" y="4354285"/>
                <a:ext cx="220656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𝑏𝑐𝐶𝑜𝑠𝐴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647" y="4354285"/>
                <a:ext cx="2206565" cy="246221"/>
              </a:xfrm>
              <a:prstGeom prst="rect">
                <a:avLst/>
              </a:prstGeom>
              <a:blipFill>
                <a:blip r:embed="rId4"/>
                <a:stretch>
                  <a:fillRect l="-829" r="-138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554585" y="4863736"/>
                <a:ext cx="305564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(15)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(9)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−2(15)(9)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5" y="4863736"/>
                <a:ext cx="3055645" cy="246221"/>
              </a:xfrm>
              <a:prstGeom prst="rect">
                <a:avLst/>
              </a:prstGeom>
              <a:blipFill>
                <a:blip r:embed="rId5"/>
                <a:stretch>
                  <a:fillRect l="-399" r="-998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567647" y="5355770"/>
                <a:ext cx="8697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=171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647" y="5355770"/>
                <a:ext cx="869725" cy="246221"/>
              </a:xfrm>
              <a:prstGeom prst="rect">
                <a:avLst/>
              </a:prstGeom>
              <a:blipFill>
                <a:blip r:embed="rId6"/>
                <a:stretch>
                  <a:fillRect l="-2797" t="-2500" r="-419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659088" y="5830387"/>
                <a:ext cx="110517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=13.1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088" y="5830387"/>
                <a:ext cx="1105174" cy="246221"/>
              </a:xfrm>
              <a:prstGeom prst="rect">
                <a:avLst/>
              </a:prstGeom>
              <a:blipFill>
                <a:blip r:embed="rId7"/>
                <a:stretch>
                  <a:fillRect l="-1648" r="-274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6105438" y="2457994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13.1km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765701" y="4003766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13.1km</a:t>
            </a:r>
          </a:p>
        </p:txBody>
      </p:sp>
      <p:sp>
        <p:nvSpPr>
          <p:cNvPr id="63" name="Arc 62"/>
          <p:cNvSpPr/>
          <p:nvPr/>
        </p:nvSpPr>
        <p:spPr>
          <a:xfrm>
            <a:off x="7517675" y="4467498"/>
            <a:ext cx="267788" cy="496388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7794171" y="4563292"/>
            <a:ext cx="11146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66" name="Arc 65"/>
          <p:cNvSpPr/>
          <p:nvPr/>
        </p:nvSpPr>
        <p:spPr>
          <a:xfrm>
            <a:off x="7548156" y="4994366"/>
            <a:ext cx="267788" cy="496388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5732419" y="5460274"/>
            <a:ext cx="267788" cy="496388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7663542" y="4981303"/>
            <a:ext cx="1114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right side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947954" y="5573486"/>
            <a:ext cx="11146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563291" y="3692435"/>
            <a:ext cx="4476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can use the same right-angled triangle from part a) to help with part b)</a:t>
            </a:r>
          </a:p>
        </p:txBody>
      </p:sp>
    </p:spTree>
    <p:extLst>
      <p:ext uri="{BB962C8B-B14F-4D97-AF65-F5344CB8AC3E}">
        <p14:creationId xmlns:p14="http://schemas.microsoft.com/office/powerpoint/2010/main" val="187850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50" grpId="0" animBg="1"/>
      <p:bldP spid="51" grpId="0" animBg="1"/>
      <p:bldP spid="52" grpId="0"/>
      <p:bldP spid="2" grpId="0"/>
      <p:bldP spid="53" grpId="0"/>
      <p:bldP spid="54" grpId="0"/>
      <p:bldP spid="4" grpId="0"/>
      <p:bldP spid="55" grpId="0"/>
      <p:bldP spid="56" grpId="0"/>
      <p:bldP spid="57" grpId="0"/>
      <p:bldP spid="61" grpId="0"/>
      <p:bldP spid="62" grpId="0"/>
      <p:bldP spid="63" grpId="0" animBg="1"/>
      <p:bldP spid="64" grpId="0"/>
      <p:bldP spid="66" grpId="0" animBg="1"/>
      <p:bldP spid="67" grpId="0" animBg="1"/>
      <p:bldP spid="68" grpId="0"/>
      <p:bldP spid="69" grpId="0"/>
      <p:bldP spid="7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vectors to solve problems in context.</a:t>
                </a: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In an orienteering exercise, a cadet leaves the starting point O and walks 15km on a bearing of 120 to reach A, the first checkpoint. From A he walks 9km on a bearing of 240 to the second checkpoint, at B. From B, he returns directly to O. Find: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A relative to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acc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4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𝑂𝐵</m:t>
                            </m:r>
                          </m:e>
                        </m:d>
                      </m:e>
                    </m:acc>
                  </m:oMath>
                </a14:m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bearing of B from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B relative to O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  <a:blipFill>
                <a:blip r:embed="rId2"/>
                <a:stretch>
                  <a:fillRect t="-254" r="-1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385560" y="2002972"/>
            <a:ext cx="18288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385560" y="1393372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8214360" y="1926772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33160" y="11647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61960" y="16981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223760" y="2536372"/>
            <a:ext cx="99060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6385560" y="2002972"/>
            <a:ext cx="838200" cy="1295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 rot="10967353">
            <a:off x="7994805" y="2316815"/>
            <a:ext cx="381000" cy="381000"/>
          </a:xfrm>
          <a:prstGeom prst="arc">
            <a:avLst>
              <a:gd name="adj1" fmla="val 5704046"/>
              <a:gd name="adj2" fmla="val 1833523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098871" y="18505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51916" y="3291841"/>
            <a:ext cx="171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39225" y="2917372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9km</a:t>
            </a:r>
          </a:p>
        </p:txBody>
      </p:sp>
      <p:sp>
        <p:nvSpPr>
          <p:cNvPr id="19" name="Arc 18"/>
          <p:cNvSpPr/>
          <p:nvPr/>
        </p:nvSpPr>
        <p:spPr>
          <a:xfrm>
            <a:off x="6233160" y="1850572"/>
            <a:ext cx="381000" cy="381000"/>
          </a:xfrm>
          <a:prstGeom prst="arc">
            <a:avLst>
              <a:gd name="adj1" fmla="val 15463905"/>
              <a:gd name="adj2" fmla="val 53322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461760" y="1698172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120°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290560" y="2231572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240°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936978" y="3542211"/>
                <a:ext cx="13964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13.0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−7.5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978" y="3542211"/>
                <a:ext cx="1396473" cy="276999"/>
              </a:xfrm>
              <a:prstGeom prst="rect">
                <a:avLst/>
              </a:prstGeom>
              <a:blipFill>
                <a:blip r:embed="rId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7134497" y="2039983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15km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114212" y="2418807"/>
            <a:ext cx="296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51" name="Arc 50"/>
          <p:cNvSpPr/>
          <p:nvPr/>
        </p:nvSpPr>
        <p:spPr>
          <a:xfrm rot="11021836">
            <a:off x="8029640" y="2325523"/>
            <a:ext cx="381000" cy="381000"/>
          </a:xfrm>
          <a:prstGeom prst="arc">
            <a:avLst>
              <a:gd name="adj1" fmla="val 18855535"/>
              <a:gd name="adj2" fmla="val 15341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7658113" y="2479767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60°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105438" y="2457994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13.1km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765701" y="4003766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13.1km</a:t>
            </a:r>
          </a:p>
        </p:txBody>
      </p:sp>
      <p:sp>
        <p:nvSpPr>
          <p:cNvPr id="47" name="Arc 46"/>
          <p:cNvSpPr/>
          <p:nvPr/>
        </p:nvSpPr>
        <p:spPr>
          <a:xfrm>
            <a:off x="6246223" y="1846218"/>
            <a:ext cx="381000" cy="381000"/>
          </a:xfrm>
          <a:prstGeom prst="arc">
            <a:avLst>
              <a:gd name="adj1" fmla="val 789085"/>
              <a:gd name="adj2" fmla="val 377522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676503" y="3448596"/>
                <a:ext cx="42933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We need to find angle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then add on 120˚ to find the bearing of B from O </a:t>
                </a: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503" y="3448596"/>
                <a:ext cx="4293326" cy="523220"/>
              </a:xfrm>
              <a:prstGeom prst="rect">
                <a:avLst/>
              </a:prstGeom>
              <a:blipFill>
                <a:blip r:embed="rId4"/>
                <a:stretch>
                  <a:fillRect t="-2326" r="-568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8038012" y="3048001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579327" y="270401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509830" y="2094412"/>
                <a:ext cx="3222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830" y="2094412"/>
                <a:ext cx="322203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54435" y="3936274"/>
                <a:ext cx="1022780" cy="404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𝑆𝑖𝑛𝑂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𝑆𝑖𝑛𝐴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435" y="3936274"/>
                <a:ext cx="1022780" cy="404791"/>
              </a:xfrm>
              <a:prstGeom prst="rect">
                <a:avLst/>
              </a:prstGeom>
              <a:blipFill>
                <a:blip r:embed="rId6"/>
                <a:stretch>
                  <a:fillRect l="-4192" t="-3030" r="-3593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450081" y="4463143"/>
                <a:ext cx="1106007" cy="444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𝑆𝑖𝑛𝑂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171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081" y="4463143"/>
                <a:ext cx="1106007" cy="444994"/>
              </a:xfrm>
              <a:prstGeom prst="rect">
                <a:avLst/>
              </a:prstGeom>
              <a:blipFill>
                <a:blip r:embed="rId7"/>
                <a:stretch>
                  <a:fillRect l="-3315" t="-1370" r="-3315" b="-10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445727" y="5024845"/>
                <a:ext cx="1205395" cy="444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𝑖𝑛𝑂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171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727" y="5024845"/>
                <a:ext cx="1205395" cy="444994"/>
              </a:xfrm>
              <a:prstGeom prst="rect">
                <a:avLst/>
              </a:prstGeom>
              <a:blipFill>
                <a:blip r:embed="rId8"/>
                <a:stretch>
                  <a:fillRect l="-3030" t="-1370" r="-2525" b="-10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441374" y="5647509"/>
                <a:ext cx="125297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𝑖𝑛𝑂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=0.596…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374" y="5647509"/>
                <a:ext cx="1252972" cy="215444"/>
              </a:xfrm>
              <a:prstGeom prst="rect">
                <a:avLst/>
              </a:prstGeom>
              <a:blipFill>
                <a:blip r:embed="rId9"/>
                <a:stretch>
                  <a:fillRect l="-2927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698277" y="6035041"/>
                <a:ext cx="822789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=36.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277" y="6035041"/>
                <a:ext cx="822789" cy="220253"/>
              </a:xfrm>
              <a:prstGeom prst="rect">
                <a:avLst/>
              </a:prstGeom>
              <a:blipFill>
                <a:blip r:embed="rId10"/>
                <a:stretch>
                  <a:fillRect l="-4444" t="-2778" r="-1481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Arc 77"/>
          <p:cNvSpPr/>
          <p:nvPr/>
        </p:nvSpPr>
        <p:spPr>
          <a:xfrm>
            <a:off x="5523413" y="4188823"/>
            <a:ext cx="267788" cy="496388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5765075" y="4180115"/>
            <a:ext cx="2394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 (use the exact value for the length of side a)</a:t>
            </a:r>
          </a:p>
        </p:txBody>
      </p:sp>
      <p:sp>
        <p:nvSpPr>
          <p:cNvPr id="80" name="Arc 79"/>
          <p:cNvSpPr/>
          <p:nvPr/>
        </p:nvSpPr>
        <p:spPr>
          <a:xfrm>
            <a:off x="5632271" y="4741818"/>
            <a:ext cx="267788" cy="496388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Arc 80"/>
          <p:cNvSpPr/>
          <p:nvPr/>
        </p:nvSpPr>
        <p:spPr>
          <a:xfrm>
            <a:off x="5654042" y="5286103"/>
            <a:ext cx="267788" cy="496388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Arc 81"/>
          <p:cNvSpPr/>
          <p:nvPr/>
        </p:nvSpPr>
        <p:spPr>
          <a:xfrm>
            <a:off x="5623562" y="5821680"/>
            <a:ext cx="219889" cy="352697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/>
          <p:cNvSpPr txBox="1"/>
          <p:nvPr/>
        </p:nvSpPr>
        <p:spPr>
          <a:xfrm>
            <a:off x="5839098" y="4794068"/>
            <a:ext cx="12148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9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826034" y="5390606"/>
            <a:ext cx="1741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right side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804262" y="5891349"/>
            <a:ext cx="1232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Inverse Sine</a:t>
            </a:r>
          </a:p>
        </p:txBody>
      </p:sp>
      <p:sp>
        <p:nvSpPr>
          <p:cNvPr id="88" name="Arc 87"/>
          <p:cNvSpPr/>
          <p:nvPr/>
        </p:nvSpPr>
        <p:spPr>
          <a:xfrm>
            <a:off x="5627917" y="6191795"/>
            <a:ext cx="219889" cy="352697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/>
          <p:cNvSpPr txBox="1"/>
          <p:nvPr/>
        </p:nvSpPr>
        <p:spPr>
          <a:xfrm>
            <a:off x="5808617" y="6261464"/>
            <a:ext cx="1232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on 120˚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162700" y="6413865"/>
                <a:ext cx="1294905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𝐵𝑒𝑎𝑟𝑖𝑛𝑔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=15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700" y="6413865"/>
                <a:ext cx="1294905" cy="220253"/>
              </a:xfrm>
              <a:prstGeom prst="rect">
                <a:avLst/>
              </a:prstGeom>
              <a:blipFill>
                <a:blip r:embed="rId11"/>
                <a:stretch>
                  <a:fillRect l="-4717" t="-2778" r="-94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3566163" y="4223659"/>
                <a:ext cx="395365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6163" y="4223659"/>
                <a:ext cx="395365" cy="220253"/>
              </a:xfrm>
              <a:prstGeom prst="rect">
                <a:avLst/>
              </a:prstGeom>
              <a:blipFill>
                <a:blip r:embed="rId12"/>
                <a:stretch>
                  <a:fillRect l="-9231" t="-2778" r="-3077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TextBox 91"/>
          <p:cNvSpPr txBox="1"/>
          <p:nvPr/>
        </p:nvSpPr>
        <p:spPr>
          <a:xfrm>
            <a:off x="6460179" y="210312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36.6°</a:t>
            </a:r>
          </a:p>
        </p:txBody>
      </p:sp>
    </p:spTree>
    <p:extLst>
      <p:ext uri="{BB962C8B-B14F-4D97-AF65-F5344CB8AC3E}">
        <p14:creationId xmlns:p14="http://schemas.microsoft.com/office/powerpoint/2010/main" val="323071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8" grpId="0"/>
      <p:bldP spid="65" grpId="0"/>
      <p:bldP spid="71" grpId="0"/>
      <p:bldP spid="72" grpId="0"/>
      <p:bldP spid="72" grpId="1"/>
      <p:bldP spid="13" grpId="0"/>
      <p:bldP spid="74" grpId="0"/>
      <p:bldP spid="75" grpId="0"/>
      <p:bldP spid="76" grpId="0"/>
      <p:bldP spid="77" grpId="0"/>
      <p:bldP spid="78" grpId="0" animBg="1"/>
      <p:bldP spid="79" grpId="0"/>
      <p:bldP spid="80" grpId="0" animBg="1"/>
      <p:bldP spid="81" grpId="0" animBg="1"/>
      <p:bldP spid="82" grpId="0" animBg="1"/>
      <p:bldP spid="83" grpId="0"/>
      <p:bldP spid="84" grpId="0"/>
      <p:bldP spid="87" grpId="0"/>
      <p:bldP spid="88" grpId="0" animBg="1"/>
      <p:bldP spid="89" grpId="0"/>
      <p:bldP spid="90" grpId="0"/>
      <p:bldP spid="91" grpId="0"/>
      <p:bldP spid="9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vectors to solve problems in context.</a:t>
                </a: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In an orienteering exercise, a cadet leaves the starting point O and walks 15km on a bearing of 120 to reach A, the first checkpoint. From A he walks 9km on a bearing of 240 to the second checkpoint, at B. From B, he returns directly to O. Find: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A relative to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acc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4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𝑂𝐵</m:t>
                            </m:r>
                          </m:e>
                        </m:d>
                      </m:e>
                    </m:acc>
                  </m:oMath>
                </a14:m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bearing of B from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B relative to O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  <a:blipFill>
                <a:blip r:embed="rId2"/>
                <a:stretch>
                  <a:fillRect t="-254" r="-1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385560" y="2002972"/>
            <a:ext cx="18288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385560" y="1393372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8214360" y="1926772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33160" y="11647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61960" y="16981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223760" y="2536372"/>
            <a:ext cx="99060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6385560" y="2002972"/>
            <a:ext cx="838200" cy="1295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 rot="10967353">
            <a:off x="7994805" y="2316815"/>
            <a:ext cx="381000" cy="381000"/>
          </a:xfrm>
          <a:prstGeom prst="arc">
            <a:avLst>
              <a:gd name="adj1" fmla="val 5704046"/>
              <a:gd name="adj2" fmla="val 1833523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098871" y="18505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51916" y="3291841"/>
            <a:ext cx="171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39225" y="2917372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9km</a:t>
            </a:r>
          </a:p>
        </p:txBody>
      </p:sp>
      <p:sp>
        <p:nvSpPr>
          <p:cNvPr id="19" name="Arc 18"/>
          <p:cNvSpPr/>
          <p:nvPr/>
        </p:nvSpPr>
        <p:spPr>
          <a:xfrm>
            <a:off x="6233160" y="1850572"/>
            <a:ext cx="381000" cy="381000"/>
          </a:xfrm>
          <a:prstGeom prst="arc">
            <a:avLst>
              <a:gd name="adj1" fmla="val 15463905"/>
              <a:gd name="adj2" fmla="val 53322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461760" y="1698172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120°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290560" y="2231572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240°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936978" y="3542211"/>
                <a:ext cx="13964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13.0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−7.5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978" y="3542211"/>
                <a:ext cx="1396473" cy="276999"/>
              </a:xfrm>
              <a:prstGeom prst="rect">
                <a:avLst/>
              </a:prstGeom>
              <a:blipFill>
                <a:blip r:embed="rId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7134497" y="2039983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15km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114212" y="2418807"/>
            <a:ext cx="296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51" name="Arc 50"/>
          <p:cNvSpPr/>
          <p:nvPr/>
        </p:nvSpPr>
        <p:spPr>
          <a:xfrm rot="11021836">
            <a:off x="8029640" y="2325523"/>
            <a:ext cx="381000" cy="381000"/>
          </a:xfrm>
          <a:prstGeom prst="arc">
            <a:avLst>
              <a:gd name="adj1" fmla="val 18855535"/>
              <a:gd name="adj2" fmla="val 15341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7658113" y="2479767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60°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105438" y="2457994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13.1km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765701" y="4003766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13.1km</a:t>
            </a:r>
          </a:p>
        </p:txBody>
      </p:sp>
      <p:sp>
        <p:nvSpPr>
          <p:cNvPr id="47" name="Arc 46"/>
          <p:cNvSpPr/>
          <p:nvPr/>
        </p:nvSpPr>
        <p:spPr>
          <a:xfrm>
            <a:off x="6246223" y="1846218"/>
            <a:ext cx="381000" cy="381000"/>
          </a:xfrm>
          <a:prstGeom prst="arc">
            <a:avLst>
              <a:gd name="adj1" fmla="val 789085"/>
              <a:gd name="adj2" fmla="val 377522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3566163" y="4223659"/>
                <a:ext cx="395365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6163" y="4223659"/>
                <a:ext cx="395365" cy="220253"/>
              </a:xfrm>
              <a:prstGeom prst="rect">
                <a:avLst/>
              </a:prstGeom>
              <a:blipFill>
                <a:blip r:embed="rId4"/>
                <a:stretch>
                  <a:fillRect l="-9231" t="-2778" r="-3077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 flipV="1">
            <a:off x="4813662" y="3966754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661262" y="3738154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H="1" flipV="1">
            <a:off x="4813662" y="4576354"/>
            <a:ext cx="838200" cy="1295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526973" y="4423954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84521" y="5725886"/>
            <a:ext cx="171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68" name="Arc 67"/>
          <p:cNvSpPr/>
          <p:nvPr/>
        </p:nvSpPr>
        <p:spPr>
          <a:xfrm>
            <a:off x="4661262" y="4423954"/>
            <a:ext cx="381000" cy="381000"/>
          </a:xfrm>
          <a:prstGeom prst="arc">
            <a:avLst>
              <a:gd name="adj1" fmla="val 15463905"/>
              <a:gd name="adj2" fmla="val 53322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4889863" y="4288971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120°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204100" y="5022667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13.1km</a:t>
            </a:r>
          </a:p>
        </p:txBody>
      </p:sp>
      <p:sp>
        <p:nvSpPr>
          <p:cNvPr id="94" name="Arc 93"/>
          <p:cNvSpPr/>
          <p:nvPr/>
        </p:nvSpPr>
        <p:spPr>
          <a:xfrm>
            <a:off x="4674325" y="4419600"/>
            <a:ext cx="381000" cy="381000"/>
          </a:xfrm>
          <a:prstGeom prst="arc">
            <a:avLst>
              <a:gd name="adj1" fmla="val 789085"/>
              <a:gd name="adj2" fmla="val 377522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/>
          <p:cNvSpPr txBox="1"/>
          <p:nvPr/>
        </p:nvSpPr>
        <p:spPr>
          <a:xfrm>
            <a:off x="4940533" y="4685212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36.6°</a:t>
            </a:r>
          </a:p>
        </p:txBody>
      </p:sp>
      <p:cxnSp>
        <p:nvCxnSpPr>
          <p:cNvPr id="99" name="Straight Connector 98"/>
          <p:cNvCxnSpPr/>
          <p:nvPr/>
        </p:nvCxnSpPr>
        <p:spPr>
          <a:xfrm>
            <a:off x="4807131" y="5878285"/>
            <a:ext cx="8534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4815839" y="4589416"/>
            <a:ext cx="1" cy="12975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Arc 101"/>
          <p:cNvSpPr/>
          <p:nvPr/>
        </p:nvSpPr>
        <p:spPr>
          <a:xfrm>
            <a:off x="4652554" y="4450079"/>
            <a:ext cx="381000" cy="381000"/>
          </a:xfrm>
          <a:prstGeom prst="arc">
            <a:avLst>
              <a:gd name="adj1" fmla="val 3462665"/>
              <a:gd name="adj2" fmla="val 596937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4317868" y="4706981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24.4°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720219" y="5924002"/>
            <a:ext cx="1008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13.1Sin24.4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792647" y="5205546"/>
            <a:ext cx="1026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13.1Cos24.4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972953" y="5932711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5.1km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176491" y="5188129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12.1km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773783" y="3971111"/>
            <a:ext cx="3370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in part A, consider a right angled-triangle drawn using OB as the hypotenuse…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695406" y="4728756"/>
            <a:ext cx="33702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We can work out an angle inside the triangle using the information we already have</a:t>
            </a: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en-US" sz="1200" dirty="0">
              <a:solidFill>
                <a:srgbClr val="FF0000"/>
              </a:solidFill>
              <a:latin typeface="Comic Sans MS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We can then find the horizontal and vertical distances, which are therefore the </a:t>
            </a:r>
            <a:r>
              <a:rPr lang="en-US" sz="1200" b="1" dirty="0" err="1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i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 and </a:t>
            </a:r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j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 components!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460179" y="210312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36.6°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1746200" y="4709159"/>
                <a:ext cx="140929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5.1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−12.1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200" y="4709159"/>
                <a:ext cx="1409297" cy="276999"/>
              </a:xfrm>
              <a:prstGeom prst="rect">
                <a:avLst/>
              </a:prstGeom>
              <a:blipFill>
                <a:blip r:embed="rId5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655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4" grpId="0"/>
      <p:bldP spid="66" grpId="0"/>
      <p:bldP spid="68" grpId="0" animBg="1"/>
      <p:bldP spid="69" grpId="0"/>
      <p:bldP spid="93" grpId="0"/>
      <p:bldP spid="94" grpId="0" animBg="1"/>
      <p:bldP spid="98" grpId="0"/>
      <p:bldP spid="102" grpId="0" animBg="1"/>
      <p:bldP spid="103" grpId="0"/>
      <p:bldP spid="104" grpId="0"/>
      <p:bldP spid="104" grpId="1"/>
      <p:bldP spid="105" grpId="0"/>
      <p:bldP spid="105" grpId="1"/>
      <p:bldP spid="106" grpId="0"/>
      <p:bldP spid="107" grpId="0"/>
      <p:bldP spid="108" grpId="0"/>
      <p:bldP spid="1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vector has both magnitude and direction. You can represent a vector using a directed line segment.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420888"/>
            <a:ext cx="3200400" cy="37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A vector can be represented as a directed line segment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Two vectors are equal if they have the same magnitude and direction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Two vectors are parallel if they have the same direction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You can add vectors using the triangle law of addition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347864" y="5105400"/>
            <a:ext cx="1376536" cy="4118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05400" y="4953000"/>
            <a:ext cx="19812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086600" y="4876800"/>
            <a:ext cx="1345442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105400" y="4876800"/>
            <a:ext cx="33528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00600" y="47244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0" y="46482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34200" y="57912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352800" y="3886200"/>
            <a:ext cx="14478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57800" y="38862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43600" y="3581400"/>
            <a:ext cx="9906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81591" y="3733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latin typeface="Comic Sans MS" pitchFamily="66" charset="0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01660" y="36576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3</a:t>
            </a:r>
            <a:r>
              <a:rPr lang="en-GB" b="1" dirty="0">
                <a:latin typeface="Comic Sans MS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715000" y="6172200"/>
                <a:ext cx="22189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𝐴𝐶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𝐴𝐵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𝐵𝐶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6172200"/>
                <a:ext cx="221894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5867400" y="6248400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705600" y="6248400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391400" y="6248400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74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vector has both magnitude and direction. You can represent a vector using a directed line segment.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28600" y="2420888"/>
            <a:ext cx="3200400" cy="4032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OACB is a parallelogram. The points P, Q, M and N are the midpoints of the sides.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OA = </a:t>
            </a:r>
            <a:r>
              <a:rPr lang="en-GB" sz="1400" b="1" dirty="0">
                <a:latin typeface="Comic Sans MS" pitchFamily="66" charset="0"/>
              </a:rPr>
              <a:t>a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OB = </a:t>
            </a:r>
            <a:r>
              <a:rPr lang="en-GB" sz="1400" b="1" dirty="0">
                <a:latin typeface="Comic Sans MS" pitchFamily="66" charset="0"/>
              </a:rPr>
              <a:t>b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Express the following in terms of 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b</a:t>
            </a:r>
            <a:r>
              <a:rPr lang="en-GB" sz="1400" dirty="0">
                <a:latin typeface="Comic Sans MS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a) OC	b) AB	c) QC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d) CN	e) QN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547664" y="3429000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547664" y="4005064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99592" y="5157192"/>
            <a:ext cx="2286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835696" y="5157192"/>
            <a:ext cx="2286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771800" y="5157192"/>
            <a:ext cx="2286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331640" y="5949280"/>
            <a:ext cx="2286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267744" y="5949280"/>
            <a:ext cx="2286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495800" y="1676400"/>
            <a:ext cx="1143000" cy="2057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715000" y="1676400"/>
            <a:ext cx="1143000" cy="2057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934200" y="1676400"/>
            <a:ext cx="1143000" cy="2057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495800" y="37338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638800" y="16764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105400" y="26670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029200" y="2667000"/>
            <a:ext cx="365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781800" y="3733800"/>
            <a:ext cx="314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91200" y="3429000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P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91000" y="3733800"/>
            <a:ext cx="3481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O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543800" y="2514600"/>
            <a:ext cx="3481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96000" y="2362200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705600" y="1371600"/>
            <a:ext cx="364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Q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410200" y="1371600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A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029052" y="137160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C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5638800" y="1676400"/>
            <a:ext cx="2443255" cy="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858000" y="1676400"/>
            <a:ext cx="1219200" cy="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495800" y="1676400"/>
            <a:ext cx="1143000" cy="2057401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495800" y="3733800"/>
            <a:ext cx="2438400" cy="183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486400" y="38100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Comic Sans MS" pitchFamily="66" charset="0"/>
              </a:rPr>
              <a:t>b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24400" y="24384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latin typeface="Comic Sans MS" pitchFamily="66" charset="0"/>
              </a:rPr>
              <a:t>a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4495800" y="1676400"/>
            <a:ext cx="1143000" cy="205740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78768" y="544522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 + 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493168" y="5445224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 - 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6934200" y="1676400"/>
            <a:ext cx="1143000" cy="205740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483768" y="5445224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97496" y="6237312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en-GB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835696" y="6237312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 - </a:t>
            </a:r>
            <a:r>
              <a:rPr lang="en-GB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7543800" y="1676400"/>
            <a:ext cx="533400" cy="99060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733800" y="4419600"/>
            <a:ext cx="5054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What can you deduce about AB and QN, looking at the vectors?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038600" y="5334000"/>
                <a:ext cx="1401153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𝒃</m:t>
                      </m:r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r>
                        <a:rPr lang="en-GB" b="1" i="1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334000"/>
                <a:ext cx="1401153" cy="4047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477000" y="5334000"/>
                <a:ext cx="1759648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latin typeface="Cambria Math"/>
                            </a:rPr>
                            <m:t>𝑄𝑁</m:t>
                          </m:r>
                        </m:e>
                      </m:acc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b="1" i="1" smtClean="0">
                          <a:latin typeface="Cambria Math"/>
                        </a:rPr>
                        <m:t>𝒃</m:t>
                      </m:r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b="1" i="1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5334000"/>
                <a:ext cx="1759648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477000" y="6096000"/>
                <a:ext cx="178529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latin typeface="Cambria Math"/>
                            </a:rPr>
                            <m:t>𝑄𝑁</m:t>
                          </m:r>
                        </m:e>
                      </m:acc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(</m:t>
                      </m:r>
                      <m:r>
                        <a:rPr lang="en-GB" b="1" i="1" smtClean="0">
                          <a:latin typeface="Cambria Math"/>
                        </a:rPr>
                        <m:t>𝒃</m:t>
                      </m:r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r>
                        <a:rPr lang="en-GB" b="1" i="1" smtClean="0">
                          <a:latin typeface="Cambria Math"/>
                        </a:rPr>
                        <m:t>𝒂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6096000"/>
                <a:ext cx="1785296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>
          <a:xfrm>
            <a:off x="4648200" y="5715000"/>
            <a:ext cx="685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391400" y="6629400"/>
            <a:ext cx="685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733800" y="5943600"/>
            <a:ext cx="2057401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QN is a multiple of AB, so they are parallel!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7162800" y="4419600"/>
            <a:ext cx="2286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8001000" y="4419600"/>
            <a:ext cx="2286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89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2" grpId="0"/>
      <p:bldP spid="53" grpId="0"/>
      <p:bldP spid="55" grpId="0"/>
      <p:bldP spid="56" grpId="0"/>
      <p:bldP spid="57" grpId="0"/>
      <p:bldP spid="59" grpId="0"/>
      <p:bldP spid="60" grpId="0"/>
      <p:bldP spid="61" grpId="0"/>
      <p:bldP spid="62" grpId="0"/>
      <p:bldP spid="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vector has both magnitude and direction. You can represent a vector using a directed line segment.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228600" y="2492896"/>
            <a:ext cx="3200400" cy="41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In triangle OAB, M is the midpoint of OA and N divides AB in the ratio 1:2.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OM = </a:t>
            </a:r>
            <a:r>
              <a:rPr lang="en-GB" sz="1400" b="1" dirty="0">
                <a:latin typeface="Comic Sans MS" pitchFamily="66" charset="0"/>
              </a:rPr>
              <a:t>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OB = </a:t>
            </a:r>
            <a:r>
              <a:rPr lang="en-GB" sz="1400" b="1" dirty="0">
                <a:latin typeface="Comic Sans MS" pitchFamily="66" charset="0"/>
              </a:rPr>
              <a:t>b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Express ON in terms of 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b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1547664" y="3212976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1547664" y="3501008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1259632" y="4149080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4724400" y="1835150"/>
            <a:ext cx="175260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6477000" y="1835150"/>
            <a:ext cx="2057400" cy="1828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4724400" y="3435350"/>
            <a:ext cx="38100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324600" y="153035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543216" y="351155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405173" y="328295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276850" y="225425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092950" y="206375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N</a:t>
            </a:r>
          </a:p>
        </p:txBody>
      </p:sp>
      <p:sp>
        <p:nvSpPr>
          <p:cNvPr id="81" name="Oval 80"/>
          <p:cNvSpPr/>
          <p:nvPr/>
        </p:nvSpPr>
        <p:spPr>
          <a:xfrm>
            <a:off x="7010400" y="229235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2" name="Straight Connector 81"/>
          <p:cNvCxnSpPr/>
          <p:nvPr/>
        </p:nvCxnSpPr>
        <p:spPr>
          <a:xfrm flipV="1">
            <a:off x="4724400" y="2971800"/>
            <a:ext cx="508000" cy="46355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4724400" y="3435350"/>
            <a:ext cx="1852613" cy="1143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897176" y="27070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320627" y="3628883"/>
            <a:ext cx="290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</a:t>
            </a:r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5613779" y="2162409"/>
            <a:ext cx="508000" cy="46355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796603" y="193286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88" name="Oval 87"/>
          <p:cNvSpPr/>
          <p:nvPr/>
        </p:nvSpPr>
        <p:spPr>
          <a:xfrm>
            <a:off x="5562600" y="2514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5970344" y="1833858"/>
            <a:ext cx="508000" cy="463550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731330" y="1817337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774379" y="2694131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395536" y="4725144"/>
                <a:ext cx="1596078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𝑂𝑁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𝑂𝐴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𝐴𝑁</m:t>
                          </m:r>
                        </m:e>
                      </m:ac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725144"/>
                <a:ext cx="1596078" cy="3701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4390696" y="1819384"/>
                <a:ext cx="1002967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𝑂𝐴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696" y="1819384"/>
                <a:ext cx="1002967" cy="3701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6905296" y="1133584"/>
                <a:ext cx="1202573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𝐴𝑁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296" y="1133584"/>
                <a:ext cx="1202573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/>
          <p:cNvSpPr txBox="1"/>
          <p:nvPr/>
        </p:nvSpPr>
        <p:spPr>
          <a:xfrm>
            <a:off x="4495800" y="3886200"/>
            <a:ext cx="4419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Use the ratio. If N divides AB in the ratio 1:2, show this on the diagram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see now that AN is one-third of AB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We therefore need to know AB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To get from A to B, use AO + OB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4724400" y="5105400"/>
                <a:ext cx="1568057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𝐴𝑂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𝑂𝐵</m:t>
                          </m:r>
                        </m:e>
                      </m:ac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105400"/>
                <a:ext cx="1568057" cy="3701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4724400" y="5638800"/>
                <a:ext cx="1535099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=−2</m:t>
                      </m:r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1" i="1" smtClean="0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638800"/>
                <a:ext cx="1535099" cy="3701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4724400" y="6096000"/>
                <a:ext cx="1766959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𝐴𝑁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6096000"/>
                <a:ext cx="1766959" cy="5549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Arc 98"/>
          <p:cNvSpPr/>
          <p:nvPr/>
        </p:nvSpPr>
        <p:spPr>
          <a:xfrm>
            <a:off x="6324600" y="5334000"/>
            <a:ext cx="609600" cy="533400"/>
          </a:xfrm>
          <a:prstGeom prst="arc">
            <a:avLst>
              <a:gd name="adj1" fmla="val 16200000"/>
              <a:gd name="adj2" fmla="val 557174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xtBox 99"/>
          <p:cNvSpPr txBox="1"/>
          <p:nvPr/>
        </p:nvSpPr>
        <p:spPr>
          <a:xfrm>
            <a:off x="6934200" y="5410200"/>
            <a:ext cx="1686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AO and OB</a:t>
            </a:r>
          </a:p>
        </p:txBody>
      </p:sp>
      <p:sp>
        <p:nvSpPr>
          <p:cNvPr id="101" name="Arc 100"/>
          <p:cNvSpPr/>
          <p:nvPr/>
        </p:nvSpPr>
        <p:spPr>
          <a:xfrm>
            <a:off x="6324600" y="5867400"/>
            <a:ext cx="609600" cy="533400"/>
          </a:xfrm>
          <a:prstGeom prst="arc">
            <a:avLst>
              <a:gd name="adj1" fmla="val 16200000"/>
              <a:gd name="adj2" fmla="val 557174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TextBox 101"/>
          <p:cNvSpPr txBox="1"/>
          <p:nvPr/>
        </p:nvSpPr>
        <p:spPr>
          <a:xfrm>
            <a:off x="6934200" y="6019800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AN = 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381000" y="5105400"/>
                <a:ext cx="2263697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𝑂𝑁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  <m:r>
                        <a:rPr lang="en-GB" sz="1600" b="0" i="1" smtClean="0">
                          <a:latin typeface="Cambria Math"/>
                        </a:rPr>
                        <m:t>+−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105400"/>
                <a:ext cx="2263697" cy="5549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381000" y="5715000"/>
                <a:ext cx="1588512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𝑂𝑁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600" b="1" i="1" smtClean="0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715000"/>
                <a:ext cx="1588512" cy="5549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Arc 104"/>
          <p:cNvSpPr/>
          <p:nvPr/>
        </p:nvSpPr>
        <p:spPr>
          <a:xfrm>
            <a:off x="2286000" y="4876800"/>
            <a:ext cx="609600" cy="533400"/>
          </a:xfrm>
          <a:prstGeom prst="arc">
            <a:avLst>
              <a:gd name="adj1" fmla="val 16200000"/>
              <a:gd name="adj2" fmla="val 557174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TextBox 105"/>
          <p:cNvSpPr txBox="1"/>
          <p:nvPr/>
        </p:nvSpPr>
        <p:spPr>
          <a:xfrm>
            <a:off x="2895600" y="5029200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107" name="Arc 106"/>
          <p:cNvSpPr/>
          <p:nvPr/>
        </p:nvSpPr>
        <p:spPr>
          <a:xfrm>
            <a:off x="2286000" y="5410200"/>
            <a:ext cx="609600" cy="533400"/>
          </a:xfrm>
          <a:prstGeom prst="arc">
            <a:avLst>
              <a:gd name="adj1" fmla="val 16200000"/>
              <a:gd name="adj2" fmla="val 557174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4419600" y="1752600"/>
            <a:ext cx="990600" cy="457200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4724400" y="6019800"/>
            <a:ext cx="1752600" cy="685800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TextBox 109"/>
          <p:cNvSpPr txBox="1"/>
          <p:nvPr/>
        </p:nvSpPr>
        <p:spPr>
          <a:xfrm>
            <a:off x="2856931" y="5506872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19162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8" grpId="0"/>
      <p:bldP spid="79" grpId="0"/>
      <p:bldP spid="80" grpId="0"/>
      <p:bldP spid="81" grpId="0" animBg="1"/>
      <p:bldP spid="84" grpId="0"/>
      <p:bldP spid="85" grpId="0"/>
      <p:bldP spid="87" grpId="0"/>
      <p:bldP spid="87" grpId="1"/>
      <p:bldP spid="88" grpId="0" animBg="1"/>
      <p:bldP spid="90" grpId="0"/>
      <p:bldP spid="91" grpId="0"/>
      <p:bldP spid="92" grpId="0"/>
      <p:bldP spid="93" grpId="0"/>
      <p:bldP spid="94" grpId="0"/>
      <p:bldP spid="96" grpId="0"/>
      <p:bldP spid="97" grpId="0"/>
      <p:bldP spid="98" grpId="0"/>
      <p:bldP spid="99" grpId="0" animBg="1"/>
      <p:bldP spid="100" grpId="0"/>
      <p:bldP spid="101" grpId="0" animBg="1"/>
      <p:bldP spid="102" grpId="0"/>
      <p:bldP spid="103" grpId="0"/>
      <p:bldP spid="104" grpId="0"/>
      <p:bldP spid="105" grpId="0" animBg="1"/>
      <p:bldP spid="106" grpId="0"/>
      <p:bldP spid="107" grpId="0" animBg="1"/>
      <p:bldP spid="108" grpId="0" animBg="1"/>
      <p:bldP spid="109" grpId="0" animBg="1"/>
      <p:bldP spid="1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0D2011-25FA-4F40-A1ED-AAF7E2C78E7D}"/>
              </a:ext>
            </a:extLst>
          </p:cNvPr>
          <p:cNvSpPr/>
          <p:nvPr/>
        </p:nvSpPr>
        <p:spPr>
          <a:xfrm>
            <a:off x="1652308" y="2199643"/>
            <a:ext cx="6000682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Exercise 11B</a:t>
            </a:r>
            <a:endParaRPr lang="ja-JP" altLang="en-US" sz="6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200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describe vectors using the </a:t>
            </a:r>
            <a:r>
              <a:rPr lang="en-GB" sz="1400" b="1" dirty="0" err="1">
                <a:latin typeface="Comic Sans MS" pitchFamily="66" charset="0"/>
              </a:rPr>
              <a:t>i</a:t>
            </a:r>
            <a:r>
              <a:rPr lang="en-GB" sz="1400" b="1" dirty="0">
                <a:latin typeface="Comic Sans MS" pitchFamily="66" charset="0"/>
              </a:rPr>
              <a:t>, j notation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unit vector is a vector of length 1. Unit vectors along Cartesian (x, y) axes are usually denoted by </a:t>
            </a:r>
            <a:r>
              <a:rPr lang="en-GB" sz="1400" b="1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j</a:t>
            </a:r>
            <a:r>
              <a:rPr lang="en-GB" sz="1400" dirty="0">
                <a:latin typeface="Comic Sans MS" pitchFamily="66" charset="0"/>
              </a:rPr>
              <a:t> respectively.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write any two-dimensional vector in the form </a:t>
            </a:r>
            <a:r>
              <a:rPr lang="en-GB" sz="1400" dirty="0" err="1">
                <a:latin typeface="Comic Sans MS" pitchFamily="66" charset="0"/>
              </a:rPr>
              <a:t>a</a:t>
            </a:r>
            <a:r>
              <a:rPr lang="en-GB" sz="1400" b="1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+ </a:t>
            </a:r>
            <a:r>
              <a:rPr lang="en-GB" sz="1400" dirty="0" err="1">
                <a:latin typeface="Comic Sans MS" pitchFamily="66" charset="0"/>
              </a:rPr>
              <a:t>b</a:t>
            </a:r>
            <a:r>
              <a:rPr lang="en-GB" sz="1400" b="1" dirty="0" err="1">
                <a:latin typeface="Comic Sans MS" pitchFamily="66" charset="0"/>
              </a:rPr>
              <a:t>j</a:t>
            </a: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Draw a diagram to represent the vector -3</a:t>
            </a:r>
            <a:r>
              <a:rPr lang="en-GB" sz="1400" b="1" dirty="0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+ </a:t>
            </a:r>
            <a:r>
              <a:rPr lang="en-GB" sz="1400" b="1" dirty="0">
                <a:latin typeface="Comic Sans MS" pitchFamily="66" charset="0"/>
              </a:rPr>
              <a:t>j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172200" y="1447800"/>
            <a:ext cx="0" cy="18288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257800" y="2438400"/>
            <a:ext cx="19050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09007" y="240801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095999" y="1625911"/>
            <a:ext cx="152400" cy="152400"/>
            <a:chOff x="5638800" y="4419600"/>
            <a:chExt cx="152400" cy="152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638800" y="44196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638800" y="44196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858000" y="2362200"/>
            <a:ext cx="152400" cy="152400"/>
            <a:chOff x="5638800" y="4419600"/>
            <a:chExt cx="152400" cy="15240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638800" y="44196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638800" y="44196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5589714" y="1476784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(0,1)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76232" y="2506652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(1,0)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172200" y="2438400"/>
            <a:ext cx="7620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>
            <a:off x="5791200" y="2057400"/>
            <a:ext cx="7620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915552" y="1920894"/>
            <a:ext cx="2568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j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21371" y="2421102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5029200" y="3505200"/>
            <a:ext cx="1752600" cy="838201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029200" y="3874308"/>
            <a:ext cx="975184" cy="4690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029200" y="4343400"/>
            <a:ext cx="1752600" cy="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029200" y="4343400"/>
            <a:ext cx="990600" cy="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781800" y="3505200"/>
            <a:ext cx="0" cy="83820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781800" y="3886200"/>
            <a:ext cx="0" cy="4572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641692" y="421472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777271" y="4224616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56539" y="321323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75786" y="4375036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806960" y="3767415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j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68067" y="3551680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+ 2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467600" y="3581400"/>
                <a:ext cx="1373838" cy="335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𝐴𝐶</m:t>
                          </m:r>
                        </m:e>
                      </m:acc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𝐵𝐶</m:t>
                          </m:r>
                        </m:e>
                      </m:ac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3581400"/>
                <a:ext cx="1373838" cy="3353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467600" y="3962400"/>
                <a:ext cx="1230465" cy="335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𝐴𝐶</m:t>
                          </m:r>
                        </m:e>
                      </m:acc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3962400"/>
                <a:ext cx="1230465" cy="335348"/>
              </a:xfrm>
              <a:prstGeom prst="rect">
                <a:avLst/>
              </a:prstGeom>
              <a:blipFill rotWithShape="1">
                <a:blip r:embed="rId4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/>
          <p:cNvCxnSpPr/>
          <p:nvPr/>
        </p:nvCxnSpPr>
        <p:spPr>
          <a:xfrm flipV="1">
            <a:off x="3581400" y="5562600"/>
            <a:ext cx="762000" cy="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5486400" y="5754414"/>
            <a:ext cx="1219200" cy="2"/>
            <a:chOff x="5334000" y="5638800"/>
            <a:chExt cx="1219200" cy="2"/>
          </a:xfrm>
        </p:grpSpPr>
        <p:cxnSp>
          <p:nvCxnSpPr>
            <p:cNvPr id="36" name="Straight Arrow Connector 35"/>
            <p:cNvCxnSpPr/>
            <p:nvPr/>
          </p:nvCxnSpPr>
          <p:spPr>
            <a:xfrm flipH="1">
              <a:off x="5334000" y="5638800"/>
              <a:ext cx="1219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 flipV="1">
              <a:off x="5867400" y="5638800"/>
              <a:ext cx="685800" cy="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Arrow Connector 49"/>
          <p:cNvCxnSpPr/>
          <p:nvPr/>
        </p:nvCxnSpPr>
        <p:spPr>
          <a:xfrm flipV="1">
            <a:off x="5486400" y="5449614"/>
            <a:ext cx="0" cy="3048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5486400" y="5221014"/>
            <a:ext cx="0" cy="53340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486400" y="5221014"/>
            <a:ext cx="12192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010275" y="5452789"/>
            <a:ext cx="695326" cy="3016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846299" y="5784913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-3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152539" y="5350459"/>
            <a:ext cx="2568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j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030230" y="5133271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-3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+ 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j</a:t>
            </a:r>
          </a:p>
        </p:txBody>
      </p:sp>
      <p:sp>
        <p:nvSpPr>
          <p:cNvPr id="5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32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21" grpId="0"/>
      <p:bldP spid="25" grpId="0"/>
      <p:bldP spid="26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4" grpId="0"/>
      <p:bldP spid="55" grpId="0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18" y="1600200"/>
            <a:ext cx="335805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with vectors written using the </a:t>
            </a:r>
            <a:r>
              <a:rPr lang="en-GB" sz="1400" b="1" dirty="0" err="1">
                <a:latin typeface="Comic Sans MS" pitchFamily="66" charset="0"/>
              </a:rPr>
              <a:t>i</a:t>
            </a:r>
            <a:r>
              <a:rPr lang="en-GB" sz="1400" b="1" dirty="0">
                <a:latin typeface="Comic Sans MS" pitchFamily="66" charset="0"/>
              </a:rPr>
              <a:t>, j notation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When vectors are written in terms of the unit vectors </a:t>
            </a:r>
            <a:r>
              <a:rPr lang="en-GB" sz="1400" b="1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j</a:t>
            </a:r>
            <a:r>
              <a:rPr lang="en-GB" sz="1400" dirty="0">
                <a:latin typeface="Comic Sans MS" pitchFamily="66" charset="0"/>
              </a:rPr>
              <a:t> you can add them together by adding the terms in </a:t>
            </a:r>
            <a:r>
              <a:rPr lang="en-GB" sz="1400" b="1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j</a:t>
            </a:r>
            <a:r>
              <a:rPr lang="en-GB" sz="1400" dirty="0">
                <a:latin typeface="Comic Sans MS" pitchFamily="66" charset="0"/>
              </a:rPr>
              <a:t> separately. Subtraction works in a similar way.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Given that:</a:t>
            </a:r>
          </a:p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 = 5</a:t>
            </a:r>
            <a:r>
              <a:rPr lang="en-GB" sz="1400" b="1" dirty="0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+ 2</a:t>
            </a:r>
            <a:r>
              <a:rPr lang="en-GB" sz="1400" b="1" dirty="0">
                <a:latin typeface="Comic Sans MS" pitchFamily="66" charset="0"/>
              </a:rPr>
              <a:t>j</a:t>
            </a:r>
          </a:p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b</a:t>
            </a:r>
            <a:r>
              <a:rPr lang="en-GB" sz="1400" dirty="0">
                <a:latin typeface="Comic Sans MS" pitchFamily="66" charset="0"/>
              </a:rPr>
              <a:t> = 3</a:t>
            </a:r>
            <a:r>
              <a:rPr lang="en-GB" sz="1400" b="1" dirty="0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- 4</a:t>
            </a:r>
            <a:r>
              <a:rPr lang="en-GB" sz="1400" b="1" dirty="0">
                <a:latin typeface="Comic Sans MS" pitchFamily="66" charset="0"/>
              </a:rPr>
              <a:t>j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2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 – </a:t>
            </a:r>
            <a:r>
              <a:rPr lang="en-GB" sz="1400" b="1" dirty="0">
                <a:latin typeface="Comic Sans MS" pitchFamily="66" charset="0"/>
              </a:rPr>
              <a:t>b</a:t>
            </a:r>
            <a:r>
              <a:rPr lang="en-GB" sz="1400" dirty="0">
                <a:latin typeface="Comic Sans MS" pitchFamily="66" charset="0"/>
              </a:rPr>
              <a:t> in terms of </a:t>
            </a:r>
            <a:r>
              <a:rPr lang="en-GB" sz="1400" b="1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62400" y="1600200"/>
                <a:ext cx="10429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2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/>
                      </a:rPr>
                      <m:t>𝒂</m:t>
                    </m:r>
                    <m:r>
                      <a:rPr lang="en-US" sz="1600" b="0" i="1" smtClean="0">
                        <a:latin typeface="Cambria Math"/>
                      </a:rPr>
                      <m:t>−</m:t>
                    </m:r>
                    <m:r>
                      <a:rPr lang="en-GB" sz="1600" b="1" i="1" smtClean="0">
                        <a:latin typeface="Cambria Math"/>
                      </a:rPr>
                      <m:t>𝒃</m:t>
                    </m:r>
                    <m:r>
                      <a:rPr lang="en-GB" sz="1600" b="1" i="1" smtClean="0">
                        <a:latin typeface="Cambria Math"/>
                      </a:rPr>
                      <m:t> </m:t>
                    </m:r>
                    <m:r>
                      <a:rPr lang="en-GB" sz="16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00200"/>
                <a:ext cx="1042978" cy="338554"/>
              </a:xfrm>
              <a:prstGeom prst="rect">
                <a:avLst/>
              </a:prstGeom>
              <a:blipFill rotWithShape="1">
                <a:blip r:embed="rId2"/>
                <a:stretch>
                  <a:fillRect l="-2924" t="-5455" b="-2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76800" y="1600200"/>
                <a:ext cx="11446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2(5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+2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600200"/>
                <a:ext cx="1144672" cy="338554"/>
              </a:xfrm>
              <a:prstGeom prst="rect">
                <a:avLst/>
              </a:prstGeom>
              <a:blipFill rotWithShape="1">
                <a:blip r:embed="rId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67400" y="1600200"/>
                <a:ext cx="127451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  (3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−4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1600200"/>
                <a:ext cx="1274515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6934199" y="1752600"/>
            <a:ext cx="475593" cy="470338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391400" y="1676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 the bracket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62400" y="2057400"/>
                <a:ext cx="10429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2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/>
                      </a:rPr>
                      <m:t>𝒂</m:t>
                    </m:r>
                    <m:r>
                      <a:rPr lang="en-US" sz="1600" b="0" i="1" smtClean="0">
                        <a:latin typeface="Cambria Math"/>
                      </a:rPr>
                      <m:t>−</m:t>
                    </m:r>
                    <m:r>
                      <a:rPr lang="en-GB" sz="1600" b="1" i="1" smtClean="0">
                        <a:latin typeface="Cambria Math"/>
                      </a:rPr>
                      <m:t>𝒃</m:t>
                    </m:r>
                    <m:r>
                      <a:rPr lang="en-GB" sz="1600" b="1" i="1" smtClean="0">
                        <a:latin typeface="Cambria Math"/>
                      </a:rPr>
                      <m:t> </m:t>
                    </m:r>
                    <m:r>
                      <a:rPr lang="en-GB" sz="16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057400"/>
                <a:ext cx="1042978" cy="338554"/>
              </a:xfrm>
              <a:prstGeom prst="rect">
                <a:avLst/>
              </a:prstGeom>
              <a:blipFill rotWithShape="1">
                <a:blip r:embed="rId2"/>
                <a:stretch>
                  <a:fillRect l="-2924" t="-5455" b="-2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876800" y="2057400"/>
                <a:ext cx="9747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10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+4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057400"/>
                <a:ext cx="974754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715000" y="2057400"/>
                <a:ext cx="127451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  (3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−4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057400"/>
                <a:ext cx="1274515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62400" y="2514600"/>
                <a:ext cx="10429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2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/>
                      </a:rPr>
                      <m:t>𝒂</m:t>
                    </m:r>
                    <m:r>
                      <a:rPr lang="en-US" sz="1600" b="0" i="1" smtClean="0">
                        <a:latin typeface="Cambria Math"/>
                      </a:rPr>
                      <m:t>−</m:t>
                    </m:r>
                    <m:r>
                      <a:rPr lang="en-GB" sz="1600" b="1" i="1" smtClean="0">
                        <a:latin typeface="Cambria Math"/>
                      </a:rPr>
                      <m:t>𝒃</m:t>
                    </m:r>
                    <m:r>
                      <a:rPr lang="en-GB" sz="1600" b="1" i="1" smtClean="0">
                        <a:latin typeface="Cambria Math"/>
                      </a:rPr>
                      <m:t> </m:t>
                    </m:r>
                    <m:r>
                      <a:rPr lang="en-GB" sz="16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514600"/>
                <a:ext cx="1042978" cy="338554"/>
              </a:xfrm>
              <a:prstGeom prst="rect">
                <a:avLst/>
              </a:prstGeom>
              <a:blipFill rotWithShape="1">
                <a:blip r:embed="rId2"/>
                <a:stretch>
                  <a:fillRect l="-2924" t="-5455" b="-2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76800" y="2514600"/>
                <a:ext cx="9747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10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+4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514600"/>
                <a:ext cx="974754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715000" y="2514600"/>
                <a:ext cx="119436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  3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+ 4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514600"/>
                <a:ext cx="1194365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2971800"/>
                <a:ext cx="10429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2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/>
                      </a:rPr>
                      <m:t>𝒂</m:t>
                    </m:r>
                    <m:r>
                      <a:rPr lang="en-US" sz="1600" b="0" i="1" smtClean="0">
                        <a:latin typeface="Cambria Math"/>
                      </a:rPr>
                      <m:t>−</m:t>
                    </m:r>
                    <m:r>
                      <a:rPr lang="en-GB" sz="1600" b="1" i="1" smtClean="0">
                        <a:latin typeface="Cambria Math"/>
                      </a:rPr>
                      <m:t>𝒃</m:t>
                    </m:r>
                    <m:r>
                      <a:rPr lang="en-GB" sz="1600" b="1" i="1" smtClean="0">
                        <a:latin typeface="Cambria Math"/>
                      </a:rPr>
                      <m:t> </m:t>
                    </m:r>
                    <m:r>
                      <a:rPr lang="en-GB" sz="16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71800"/>
                <a:ext cx="1042978" cy="338554"/>
              </a:xfrm>
              <a:prstGeom prst="rect">
                <a:avLst/>
              </a:prstGeom>
              <a:blipFill rotWithShape="1">
                <a:blip r:embed="rId2"/>
                <a:stretch>
                  <a:fillRect l="-2924" t="-5455" b="-2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876800" y="2971800"/>
                <a:ext cx="8609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7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+8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971800"/>
                <a:ext cx="860941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6934200" y="2209800"/>
            <a:ext cx="475593" cy="470338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6629400" y="2667000"/>
            <a:ext cx="475593" cy="470338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367752" y="2209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Careful with the subtraction here!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86600" y="27432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terms…</a:t>
            </a: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3928" y="3645024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You can also do these calculations using column vector notation!</a:t>
            </a:r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949552" y="4653136"/>
                <a:ext cx="11446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2(5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+2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552" y="4653136"/>
                <a:ext cx="1144672" cy="338554"/>
              </a:xfrm>
              <a:prstGeom prst="rect">
                <a:avLst/>
              </a:prstGeom>
              <a:blipFill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940152" y="4653136"/>
                <a:ext cx="127451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  (3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−4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4653136"/>
                <a:ext cx="1274515" cy="338554"/>
              </a:xfrm>
              <a:prstGeom prst="rect">
                <a:avLst/>
              </a:prstGeom>
              <a:blipFill>
                <a:blip r:embed="rId9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08104" y="5157192"/>
                <a:ext cx="1223475" cy="414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5157192"/>
                <a:ext cx="1223475" cy="414024"/>
              </a:xfrm>
              <a:prstGeom prst="rect">
                <a:avLst/>
              </a:prstGeom>
              <a:blipFill>
                <a:blip r:embed="rId10"/>
                <a:stretch>
                  <a:fillRect l="-3500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6995120" y="4936976"/>
            <a:ext cx="475593" cy="470338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380312" y="486916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As column notation…</a:t>
            </a:r>
          </a:p>
        </p:txBody>
      </p:sp>
    </p:spTree>
    <p:extLst>
      <p:ext uri="{BB962C8B-B14F-4D97-AF65-F5344CB8AC3E}">
        <p14:creationId xmlns:p14="http://schemas.microsoft.com/office/powerpoint/2010/main" val="158196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 animBg="1"/>
      <p:bldP spid="23" grpId="0" animBg="1"/>
      <p:bldP spid="24" grpId="0"/>
      <p:bldP spid="25" grpId="0"/>
      <p:bldP spid="9" grpId="0"/>
      <p:bldP spid="29" grpId="0"/>
      <p:bldP spid="30" grpId="0"/>
      <p:bldP spid="10" grpId="0"/>
      <p:bldP spid="33" grpId="0" animBg="1"/>
      <p:bldP spid="3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531</TotalTime>
  <Words>3927</Words>
  <Application>Microsoft Office PowerPoint</Application>
  <PresentationFormat>画面に合わせる (4:3)</PresentationFormat>
  <Paragraphs>824</Paragraphs>
  <Slides>36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36</vt:i4>
      </vt:variant>
    </vt:vector>
  </HeadingPairs>
  <TitlesOfParts>
    <vt:vector size="48" baseType="lpstr">
      <vt:lpstr>HGSSoeiKakupoptai</vt:lpstr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Segoe UI Black</vt:lpstr>
      <vt:lpstr>Wingdings</vt:lpstr>
      <vt:lpstr>Office テーマ</vt:lpstr>
      <vt:lpstr>PowerPoint プレゼンテーション</vt:lpstr>
      <vt:lpstr>Prior Knowledge Check</vt:lpstr>
      <vt:lpstr>PowerPoint プレゼンテーション</vt:lpstr>
      <vt:lpstr>Vectors</vt:lpstr>
      <vt:lpstr>Vectors</vt:lpstr>
      <vt:lpstr>Vectors</vt:lpstr>
      <vt:lpstr>PowerPoint プレゼンテーション</vt:lpstr>
      <vt:lpstr>Vectors</vt:lpstr>
      <vt:lpstr>Vectors</vt:lpstr>
      <vt:lpstr>PowerPoint プレゼンテーション</vt:lpstr>
      <vt:lpstr>Vectors</vt:lpstr>
      <vt:lpstr>Vectors</vt:lpstr>
      <vt:lpstr>Vectors</vt:lpstr>
      <vt:lpstr>PowerPoint プレゼンテーション</vt:lpstr>
      <vt:lpstr>Vectors</vt:lpstr>
      <vt:lpstr>Vectors</vt:lpstr>
      <vt:lpstr>Vectors</vt:lpstr>
      <vt:lpstr>Vectors</vt:lpstr>
      <vt:lpstr>PowerPoint プレゼンテーション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PowerPoint プレゼンテーション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Mike Pye</cp:lastModifiedBy>
  <cp:revision>115</cp:revision>
  <dcterms:created xsi:type="dcterms:W3CDTF">2017-08-14T15:35:38Z</dcterms:created>
  <dcterms:modified xsi:type="dcterms:W3CDTF">2018-08-13T23:41:48Z</dcterms:modified>
</cp:coreProperties>
</file>